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12192000" cy="6858000"/>
  <p:notesSz cx="12192000" cy="6858000"/>
  <p:embeddedFontLst>
    <p:embeddedFont>
      <p:font typeface="HMFTPS+ArialMT"/>
      <p:regular r:id="rId106"/>
    </p:embeddedFont>
    <p:embeddedFont>
      <p:font typeface="DKQSAH+Arial-ItalicMT"/>
      <p:regular r:id="rId107"/>
    </p:embeddedFont>
    <p:embeddedFont>
      <p:font typeface="SNUIJA+Arial-BoldMT"/>
      <p:regular r:id="rId108"/>
    </p:embeddedFont>
    <p:embeddedFont>
      <p:font typeface="MRHQWO+Arial-BoldItalicMT"/>
      <p:regular r:id="rId109"/>
    </p:embeddedFont>
    <p:embeddedFont>
      <p:font typeface="OSNUVP+Wingdings-Regular"/>
      <p:regular r:id="rId110"/>
    </p:embeddedFont>
    <p:embeddedFont>
      <p:font typeface="AKJMUP+SegoePrint"/>
      <p:regular r:id="rId111"/>
    </p:embeddedFont>
    <p:embeddedFont>
      <p:font typeface="QHTJGD+SegoePrint-Bold"/>
      <p:regular r:id="rId112"/>
    </p:embeddedFont>
    <p:embeddedFont>
      <p:font typeface="LBUCJJ+SegoeUIBlack"/>
      <p:regular r:id="rId113"/>
    </p:embeddedFont>
    <p:embeddedFont>
      <p:font typeface="HELFMT+CourierNewPSMT"/>
      <p:regular r:id="rId114"/>
    </p:embeddedFont>
    <p:embeddedFont>
      <p:font typeface="KECIDL+Arial-Black"/>
      <p:regular r:id="rId115"/>
    </p:embeddedFont>
    <p:embeddedFont>
      <p:font typeface="PENUJN+ArialMT"/>
      <p:regular r:id="rId116"/>
    </p:embeddedFont>
    <p:embeddedFont>
      <p:font typeface="FNVMOA+Arial-ItalicMT"/>
      <p:regular r:id="rId117"/>
    </p:embeddedFont>
    <p:embeddedFont>
      <p:font typeface="CRQQNV+MS-Gothic"/>
      <p:regular r:id="rId118"/>
    </p:embeddedFont>
    <p:embeddedFont>
      <p:font typeface="DIDGGH+MS-PGothic"/>
      <p:regular r:id="rId1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00" Type="http://schemas.openxmlformats.org/officeDocument/2006/relationships/slide" Target="slides/slide95.xml" /><Relationship Id="rId101" Type="http://schemas.openxmlformats.org/officeDocument/2006/relationships/slide" Target="slides/slide96.xml" /><Relationship Id="rId102" Type="http://schemas.openxmlformats.org/officeDocument/2006/relationships/slide" Target="slides/slide97.xml" /><Relationship Id="rId103" Type="http://schemas.openxmlformats.org/officeDocument/2006/relationships/slide" Target="slides/slide98.xml" /><Relationship Id="rId104" Type="http://schemas.openxmlformats.org/officeDocument/2006/relationships/slide" Target="slides/slide99.xml" /><Relationship Id="rId105" Type="http://schemas.openxmlformats.org/officeDocument/2006/relationships/slide" Target="slides/slide100.xml" /><Relationship Id="rId106" Type="http://schemas.openxmlformats.org/officeDocument/2006/relationships/font" Target="fonts/font1.fntdata" /><Relationship Id="rId107" Type="http://schemas.openxmlformats.org/officeDocument/2006/relationships/font" Target="fonts/font2.fntdata" /><Relationship Id="rId108" Type="http://schemas.openxmlformats.org/officeDocument/2006/relationships/font" Target="fonts/font3.fntdata" /><Relationship Id="rId109" Type="http://schemas.openxmlformats.org/officeDocument/2006/relationships/font" Target="fonts/font4.fntdata" /><Relationship Id="rId11" Type="http://schemas.openxmlformats.org/officeDocument/2006/relationships/slide" Target="slides/slide6.xml" /><Relationship Id="rId110" Type="http://schemas.openxmlformats.org/officeDocument/2006/relationships/font" Target="fonts/font5.fntdata" /><Relationship Id="rId111" Type="http://schemas.openxmlformats.org/officeDocument/2006/relationships/font" Target="fonts/font6.fntdata" /><Relationship Id="rId112" Type="http://schemas.openxmlformats.org/officeDocument/2006/relationships/font" Target="fonts/font7.fntdata" /><Relationship Id="rId113" Type="http://schemas.openxmlformats.org/officeDocument/2006/relationships/font" Target="fonts/font8.fntdata" /><Relationship Id="rId114" Type="http://schemas.openxmlformats.org/officeDocument/2006/relationships/font" Target="fonts/font9.fntdata" /><Relationship Id="rId115" Type="http://schemas.openxmlformats.org/officeDocument/2006/relationships/font" Target="fonts/font10.fntdata" /><Relationship Id="rId116" Type="http://schemas.openxmlformats.org/officeDocument/2006/relationships/font" Target="fonts/font11.fntdata" /><Relationship Id="rId117" Type="http://schemas.openxmlformats.org/officeDocument/2006/relationships/font" Target="fonts/font12.fntdata" /><Relationship Id="rId118" Type="http://schemas.openxmlformats.org/officeDocument/2006/relationships/font" Target="fonts/font13.fntdata" /><Relationship Id="rId119" Type="http://schemas.openxmlformats.org/officeDocument/2006/relationships/font" Target="fonts/font14.fntdata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slide" Target="slides/slide51.xml" /><Relationship Id="rId57" Type="http://schemas.openxmlformats.org/officeDocument/2006/relationships/slide" Target="slides/slide52.xml" /><Relationship Id="rId58" Type="http://schemas.openxmlformats.org/officeDocument/2006/relationships/slide" Target="slides/slide53.xml" /><Relationship Id="rId59" Type="http://schemas.openxmlformats.org/officeDocument/2006/relationships/slide" Target="slides/slide54.xml" /><Relationship Id="rId6" Type="http://schemas.openxmlformats.org/officeDocument/2006/relationships/slide" Target="slides/slide1.xml" /><Relationship Id="rId60" Type="http://schemas.openxmlformats.org/officeDocument/2006/relationships/slide" Target="slides/slide55.xml" /><Relationship Id="rId61" Type="http://schemas.openxmlformats.org/officeDocument/2006/relationships/slide" Target="slides/slide56.xml" /><Relationship Id="rId62" Type="http://schemas.openxmlformats.org/officeDocument/2006/relationships/slide" Target="slides/slide57.xml" /><Relationship Id="rId63" Type="http://schemas.openxmlformats.org/officeDocument/2006/relationships/slide" Target="slides/slide58.xml" /><Relationship Id="rId64" Type="http://schemas.openxmlformats.org/officeDocument/2006/relationships/slide" Target="slides/slide59.xml" /><Relationship Id="rId65" Type="http://schemas.openxmlformats.org/officeDocument/2006/relationships/slide" Target="slides/slide60.xml" /><Relationship Id="rId66" Type="http://schemas.openxmlformats.org/officeDocument/2006/relationships/slide" Target="slides/slide61.xml" /><Relationship Id="rId67" Type="http://schemas.openxmlformats.org/officeDocument/2006/relationships/slide" Target="slides/slide62.xml" /><Relationship Id="rId68" Type="http://schemas.openxmlformats.org/officeDocument/2006/relationships/slide" Target="slides/slide63.xml" /><Relationship Id="rId69" Type="http://schemas.openxmlformats.org/officeDocument/2006/relationships/slide" Target="slides/slide64.xml" /><Relationship Id="rId7" Type="http://schemas.openxmlformats.org/officeDocument/2006/relationships/slide" Target="slides/slide2.xml" /><Relationship Id="rId70" Type="http://schemas.openxmlformats.org/officeDocument/2006/relationships/slide" Target="slides/slide65.xml" /><Relationship Id="rId71" Type="http://schemas.openxmlformats.org/officeDocument/2006/relationships/slide" Target="slides/slide66.xml" /><Relationship Id="rId72" Type="http://schemas.openxmlformats.org/officeDocument/2006/relationships/slide" Target="slides/slide67.xml" /><Relationship Id="rId73" Type="http://schemas.openxmlformats.org/officeDocument/2006/relationships/slide" Target="slides/slide68.xml" /><Relationship Id="rId74" Type="http://schemas.openxmlformats.org/officeDocument/2006/relationships/slide" Target="slides/slide69.xml" /><Relationship Id="rId75" Type="http://schemas.openxmlformats.org/officeDocument/2006/relationships/slide" Target="slides/slide70.xml" /><Relationship Id="rId76" Type="http://schemas.openxmlformats.org/officeDocument/2006/relationships/slide" Target="slides/slide71.xml" /><Relationship Id="rId77" Type="http://schemas.openxmlformats.org/officeDocument/2006/relationships/slide" Target="slides/slide72.xml" /><Relationship Id="rId78" Type="http://schemas.openxmlformats.org/officeDocument/2006/relationships/slide" Target="slides/slide73.xml" /><Relationship Id="rId79" Type="http://schemas.openxmlformats.org/officeDocument/2006/relationships/slide" Target="slides/slide74.xml" /><Relationship Id="rId8" Type="http://schemas.openxmlformats.org/officeDocument/2006/relationships/slide" Target="slides/slide3.xml" /><Relationship Id="rId80" Type="http://schemas.openxmlformats.org/officeDocument/2006/relationships/slide" Target="slides/slide75.xml" /><Relationship Id="rId81" Type="http://schemas.openxmlformats.org/officeDocument/2006/relationships/slide" Target="slides/slide76.xml" /><Relationship Id="rId82" Type="http://schemas.openxmlformats.org/officeDocument/2006/relationships/slide" Target="slides/slide77.xml" /><Relationship Id="rId83" Type="http://schemas.openxmlformats.org/officeDocument/2006/relationships/slide" Target="slides/slide78.xml" /><Relationship Id="rId84" Type="http://schemas.openxmlformats.org/officeDocument/2006/relationships/slide" Target="slides/slide79.xml" /><Relationship Id="rId85" Type="http://schemas.openxmlformats.org/officeDocument/2006/relationships/slide" Target="slides/slide80.xml" /><Relationship Id="rId86" Type="http://schemas.openxmlformats.org/officeDocument/2006/relationships/slide" Target="slides/slide81.xml" /><Relationship Id="rId87" Type="http://schemas.openxmlformats.org/officeDocument/2006/relationships/slide" Target="slides/slide82.xml" /><Relationship Id="rId88" Type="http://schemas.openxmlformats.org/officeDocument/2006/relationships/slide" Target="slides/slide83.xml" /><Relationship Id="rId89" Type="http://schemas.openxmlformats.org/officeDocument/2006/relationships/slide" Target="slides/slide84.xml" /><Relationship Id="rId9" Type="http://schemas.openxmlformats.org/officeDocument/2006/relationships/slide" Target="slides/slide4.xml" /><Relationship Id="rId90" Type="http://schemas.openxmlformats.org/officeDocument/2006/relationships/slide" Target="slides/slide85.xml" /><Relationship Id="rId91" Type="http://schemas.openxmlformats.org/officeDocument/2006/relationships/slide" Target="slides/slide86.xml" /><Relationship Id="rId92" Type="http://schemas.openxmlformats.org/officeDocument/2006/relationships/slide" Target="slides/slide87.xml" /><Relationship Id="rId93" Type="http://schemas.openxmlformats.org/officeDocument/2006/relationships/slide" Target="slides/slide88.xml" /><Relationship Id="rId94" Type="http://schemas.openxmlformats.org/officeDocument/2006/relationships/slide" Target="slides/slide89.xml" /><Relationship Id="rId95" Type="http://schemas.openxmlformats.org/officeDocument/2006/relationships/slide" Target="slides/slide90.xml" /><Relationship Id="rId96" Type="http://schemas.openxmlformats.org/officeDocument/2006/relationships/slide" Target="slides/slide91.xml" /><Relationship Id="rId97" Type="http://schemas.openxmlformats.org/officeDocument/2006/relationships/slide" Target="slides/slide92.xml" /><Relationship Id="rId98" Type="http://schemas.openxmlformats.org/officeDocument/2006/relationships/slide" Target="slides/slide93.xml" /><Relationship Id="rId99" Type="http://schemas.openxmlformats.org/officeDocument/2006/relationships/slide" Target="slides/slide9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tiltfive.com/" TargetMode="External" /><Relationship Id="rId11" Type="http://schemas.openxmlformats.org/officeDocument/2006/relationships/hyperlink" Target="https://www.grandviewresearch.com/industry-analysis/virtual-reality-vr-market" TargetMode="External" /><Relationship Id="rId12" Type="http://schemas.openxmlformats.org/officeDocument/2006/relationships/hyperlink" Target="https://www.ig.com/en/news-and-trade-ideas/games-workshop--whats-the-investment-case--191120" TargetMode="External" /><Relationship Id="rId13" Type="http://schemas.openxmlformats.org/officeDocument/2006/relationships/hyperlink" Target="https://wevr.com/" TargetMode="External" /><Relationship Id="rId14" Type="http://schemas.openxmlformats.org/officeDocument/2006/relationships/hyperlink" Target="https://www.cityam.com/warhammer-retailer-games-workshop-reveals-dip-in-profits-but-ceo-says-we-are-on-the-front-foot/" TargetMode="External" /><Relationship Id="rId15" Type="http://schemas.openxmlformats.org/officeDocument/2006/relationships/hyperlink" Target="https://www.businesswire.com/news/home/20210105005724/en/Global-Board-Games-Market-2021-to-2026---Outlook-and-Forecast---ResearchAndMarkets.com" TargetMode="External" /><Relationship Id="rId16" Type="http://schemas.openxmlformats.org/officeDocument/2006/relationships/hyperlink" Target="https://finance.yahoo.com/quote/NCBDF/" TargetMode="External" /><Relationship Id="rId17" Type="http://schemas.openxmlformats.org/officeDocument/2006/relationships/hyperlink" Target="https://toybook.com/hasbro-completes-eone-acquisition/" TargetMode="External" /><Relationship Id="rId2" Type="http://schemas.openxmlformats.org/officeDocument/2006/relationships/image" Target="../media/image100.png" /><Relationship Id="rId3" Type="http://schemas.openxmlformats.org/officeDocument/2006/relationships/hyperlink" Target="https://venturebeat.com/2020/11/20/genies-raises-3-million-from-bandai-namco-for-asia-expansion/" TargetMode="External" /><Relationship Id="rId4" Type="http://schemas.openxmlformats.org/officeDocument/2006/relationships/hyperlink" Target="https://theconversation.com/the-secret-of-games-workshops-success-a-little-strategy-they-call-total-global-domination-129590" TargetMode="External" /><Relationship Id="rId5" Type="http://schemas.openxmlformats.org/officeDocument/2006/relationships/hyperlink" Target="https://www.theguardian.com/lifeandstyle/2021/jul/31/how-games-workshop-grew-to-become-more-profitable-than-google" TargetMode="External" /><Relationship Id="rId6" Type="http://schemas.openxmlformats.org/officeDocument/2006/relationships/hyperlink" Target="https://www.kedglobal.com/newsView/ked202108310007" TargetMode="External" /><Relationship Id="rId7" Type="http://schemas.openxmlformats.org/officeDocument/2006/relationships/hyperlink" Target="https://www.justice.gov/atr/herfindahl-hirschman-index" TargetMode="External" /><Relationship Id="rId8" Type="http://schemas.openxmlformats.org/officeDocument/2006/relationships/hyperlink" Target="https://www.theverge.com/2021/2/24/22299240/cbs-all-access-subscriber-numbers-paramount-plus-showtime" TargetMode="External" /><Relationship Id="rId9" Type="http://schemas.openxmlformats.org/officeDocument/2006/relationships/hyperlink" Target="https://www-statista-com.arktos.nyit.edu/statistics/1072042/global-card-and-board-games-market-value/" TargetMode="Externa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0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1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2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3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5.png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6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7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8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0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2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3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4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5.pn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6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7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8.pn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9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0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1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3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4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5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6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7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8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9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0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1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3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animenewsnetwork.com/encyclopedia/company.php?id=4362" TargetMode="External" /><Relationship Id="rId11" Type="http://schemas.openxmlformats.org/officeDocument/2006/relationships/hyperlink" Target="https://www.appsflyer.com/blog/trends-insights/gaming-mergers-acquisitions/" TargetMode="External" /><Relationship Id="rId12" Type="http://schemas.openxmlformats.org/officeDocument/2006/relationships/hyperlink" Target="https://www.axial.net/forum/reducing-risk-in-cross-border-ma-transactions/" TargetMode="External" /><Relationship Id="rId13" Type="http://schemas.openxmlformats.org/officeDocument/2006/relationships/hyperlink" Target="https://www.bandainamco.co.jp/cgi-bin/releases/index.cgi/file/view/8955?entry_id=6272" TargetMode="External" /><Relationship Id="rId14" Type="http://schemas.openxmlformats.org/officeDocument/2006/relationships/hyperlink" Target="https://www.bandainamco.co.jp/cgi-bin/releases/index.cgi/file/view/9504?entry_id=6637" TargetMode="External" /><Relationship Id="rId15" Type="http://schemas.openxmlformats.org/officeDocument/2006/relationships/hyperlink" Target="https://www.bandainamco.co.jp/cgi-bin/releases/index.cgi/file/view/9501?entry_id=6637" TargetMode="External" /><Relationship Id="rId16" Type="http://schemas.openxmlformats.org/officeDocument/2006/relationships/hyperlink" Target="https://www.bandainamco.co.jp/cgi-bin/releases/index.cgi/file/view/10034?entry_id=6971" TargetMode="External" /><Relationship Id="rId17" Type="http://schemas.openxmlformats.org/officeDocument/2006/relationships/hyperlink" Target="https://www.bandainamco.co.jp/cgi-bin/releases/index.cgi/file/view/10030?entry_id=6971" TargetMode="External" /><Relationship Id="rId2" Type="http://schemas.openxmlformats.org/officeDocument/2006/relationships/image" Target="../media/image94.png" /><Relationship Id="rId3" Type="http://schemas.openxmlformats.org/officeDocument/2006/relationships/hyperlink" Target="https://www.4a-games.com.mt/" TargetMode="External" /><Relationship Id="rId4" Type="http://schemas.openxmlformats.org/officeDocument/2006/relationships/hyperlink" Target="https://www.statista.com/topics/2532/virtual-reality-vr/" TargetMode="External" /><Relationship Id="rId5" Type="http://schemas.openxmlformats.org/officeDocument/2006/relationships/hyperlink" Target="https://www.alltopeverything.com/top-10-biggest-video-game-companies/" TargetMode="External" /><Relationship Id="rId6" Type="http://schemas.openxmlformats.org/officeDocument/2006/relationships/hyperlink" Target="Altice,%20N.%20(2019).%20Joy%20Family:%20Japanese%20Board%20Games%20in%20the%20Post-War%20Sh&#333;wa%20Period.%20DIGRA.%20Retrieved%20March%2012,%202022,%20from%20http:/www.digra.org/wp-content/uploads/digital-library/DiGRA_2019_paper_394.pdf" TargetMode="External" /><Relationship Id="rId7" Type="http://schemas.openxmlformats.org/officeDocument/2006/relationships/hyperlink" Target="https://www.animenewsnetwork.com/news/2018-03-13/bandai-namco-rights-marketing-absorbs-dissolves-anime-consortium-japan/.128918" TargetMode="External" /><Relationship Id="rId8" Type="http://schemas.openxmlformats.org/officeDocument/2006/relationships/hyperlink" Target="https://www.animenewsnetwork.com/nhttps:/www.animenewsnetwork.com/news/2017-03-17/bandai-namco-to-take-full-ownership-of-anime-consortium-japan/.113539ews/2018-09-21/bandai-namco-acquires-bluefin-establishes-u.s-toy-company/.137100" TargetMode="External" /><Relationship Id="rId9" Type="http://schemas.openxmlformats.org/officeDocument/2006/relationships/hyperlink" Target="https://www.animenewsnetwork.com/news/2019-10-11/bandai-namco-makes-takeover-bid-for-gundam-sponsor-sotsu/.152154" TargetMode="Externa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bcg.com/publications/2019/mergers-and-acquisitions-report-shows-downturns-are-a-better-time-for-deal-hunting" TargetMode="External" /><Relationship Id="rId11" Type="http://schemas.openxmlformats.org/officeDocument/2006/relationships/hyperlink" Target="https://www.businesswire.com/news/home/20210105005724/en/Global-Board-Games-Market-2021-to-2026---Outlook-and-Forecast---ResearchAndMarkets.com" TargetMode="External" /><Relationship Id="rId12" Type="http://schemas.openxmlformats.org/officeDocument/2006/relationships/hyperlink" Target="https://www.businessofapps.com/data/pokemon-go-statistics/" TargetMode="External" /><Relationship Id="rId13" Type="http://schemas.openxmlformats.org/officeDocument/2006/relationships/hyperlink" Target="https://www.cnbc.com/2021/01/27/hbo-max-activations-double-to-17point2-million-in-fourth-quarter.html" TargetMode="External" /><Relationship Id="rId14" Type="http://schemas.openxmlformats.org/officeDocument/2006/relationships/hyperlink" Target="https://www.cnbc.com/2021/02/11/disney-says-it-now-has-94point9-million-disney-plus-subscribers.html" TargetMode="External" /><Relationship Id="rId15" Type="http://schemas.openxmlformats.org/officeDocument/2006/relationships/hyperlink" Target="https://en.cdprojektred.com/" TargetMode="External" /><Relationship Id="rId16" Type="http://schemas.openxmlformats.org/officeDocument/2006/relationships/hyperlink" Target="https://www.statista.com/topics/7950/mobile-gaming-market-worldwide/" TargetMode="External" /><Relationship Id="rId2" Type="http://schemas.openxmlformats.org/officeDocument/2006/relationships/image" Target="../media/image95.png" /><Relationship Id="rId3" Type="http://schemas.openxmlformats.org/officeDocument/2006/relationships/hyperlink" Target="https://www.bandainamco.co.jp/cgi-bin/releases/index.cgi/file/view/10492?entry_id=7280" TargetMode="External" /><Relationship Id="rId4" Type="http://schemas.openxmlformats.org/officeDocument/2006/relationships/hyperlink" Target="https://www.bandainamco.co.jp/cgi-bin/releases/index.cgi/file/view/10471?entry_id=7280" TargetMode="External" /><Relationship Id="rId5" Type="http://schemas.openxmlformats.org/officeDocument/2006/relationships/hyperlink" Target="https://www.bandainamcoent.com/licensing" TargetMode="External" /><Relationship Id="rId6" Type="http://schemas.openxmlformats.org/officeDocument/2006/relationships/hyperlink" Target="https://bandainamcoent.asia/calendar/" TargetMode="External" /><Relationship Id="rId7" Type="http://schemas.openxmlformats.org/officeDocument/2006/relationships/hyperlink" Target="https://www.bandainamco.co.jp/en/about/grouplink.html" TargetMode="External" /><Relationship Id="rId8" Type="http://schemas.openxmlformats.org/officeDocument/2006/relationships/hyperlink" Target="https://www.bandainamco.co.jp/en/about/index.html" TargetMode="External" /><Relationship Id="rId9" Type="http://schemas.openxmlformats.org/officeDocument/2006/relationships/hyperlink" Target="https://www.businesswire.com/news/home/20121206005396/en/SEGA-and-Creative-Assembly-Announce-Partnership-With-Games-Workshop-to-Create-Warhammer-Games" TargetMode="Externa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fromsoftware.jp/ww/" TargetMode="External" /><Relationship Id="rId11" Type="http://schemas.openxmlformats.org/officeDocument/2006/relationships/hyperlink" Target="https://investor.games-workshop.com/wp-content/uploads/2021/07/2020-21-accounts-full-report-cover.pdf" TargetMode="External" /><Relationship Id="rId12" Type="http://schemas.openxmlformats.org/officeDocument/2006/relationships/hyperlink" Target="https://investor.games-workshop.com/2022/01/11/half-year-report-2/" TargetMode="External" /><Relationship Id="rId13" Type="http://schemas.openxmlformats.org/officeDocument/2006/relationships/hyperlink" Target="https://investor.games-workshop.com/our-history/" TargetMode="External" /><Relationship Id="rId2" Type="http://schemas.openxmlformats.org/officeDocument/2006/relationships/image" Target="../media/image96.png" /><Relationship Id="rId3" Type="http://schemas.openxmlformats.org/officeDocument/2006/relationships/hyperlink" Target="https://www.statista.com/topics/868/video-games/" TargetMode="External" /><Relationship Id="rId4" Type="http://schemas.openxmlformats.org/officeDocument/2006/relationships/hyperlink" Target="https://www.forbes.com/sites/louiscolumbus/2017/08/15/gartners-hype-cycle-for-emerging-technologies-2017-adds-5g-and-deep-learning-for-first-time/?sh=13a27d945043" TargetMode="External" /><Relationship Id="rId5" Type="http://schemas.openxmlformats.org/officeDocument/2006/relationships/hyperlink" Target="https://www.statista.com/study/72150/coronavirus-impact-on-the-video-game-industry-worldwide/" TargetMode="External" /><Relationship Id="rId6" Type="http://schemas.openxmlformats.org/officeDocument/2006/relationships/hyperlink" Target="https://www.crunchyroll.com/es/anime-news/2022/02/08/anime-studio-sunrise-to-change-its-name-to-bandai-namco-filmworks" TargetMode="External" /><Relationship Id="rId7" Type="http://schemas.openxmlformats.org/officeDocument/2006/relationships/hyperlink" Target="https://www.dnb.com/business-directory/company-profiles.corvus_belli_sl.e66f0629f12ae338cbe1ffd9c695bdd7.html?aka_re=1%3Faka_re" TargetMode="External" /><Relationship Id="rId8" Type="http://schemas.openxmlformats.org/officeDocument/2006/relationships/hyperlink" Target="https://www.standard.co.uk/business/leisure-retail/games-workshop-share-bonus-warhammer-b936280.html" TargetMode="External" /><Relationship Id="rId9" Type="http://schemas.openxmlformats.org/officeDocument/2006/relationships/hyperlink" Target="https://finance.yahoo.com/quote/MAT/profile/" TargetMode="Externa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globalcompliancenews.com/antitrust-and-competition/antitrust-and-competition-in-japan/" TargetMode="External" /><Relationship Id="rId11" Type="http://schemas.openxmlformats.org/officeDocument/2006/relationships/hyperlink" Target="https://www.grandviewresearch.com/industry-analysis/virtual-reality-vr-market" TargetMode="External" /><Relationship Id="rId12" Type="http://schemas.openxmlformats.org/officeDocument/2006/relationships/hyperlink" Target="https://insidebigdata.com/2018/03/30/machine-learning-can-help-reduce-foreign-exchange-risk/" TargetMode="External" /><Relationship Id="rId13" Type="http://schemas.openxmlformats.org/officeDocument/2006/relationships/hyperlink" Target="https://www.games-workshop.com/en-EU/Intellectual-Property-Guidelines" TargetMode="External" /><Relationship Id="rId14" Type="http://schemas.openxmlformats.org/officeDocument/2006/relationships/hyperlink" Target="https://www.investopedia.com/ask/answers/072715/what-considered-healthy-evebitda.asp#:%7E:text=The%20enterprise%20value%20to%20earnings,earnings%20less%20non%2Dcash%20expenses." TargetMode="External" /><Relationship Id="rId15" Type="http://schemas.openxmlformats.org/officeDocument/2006/relationships/hyperlink" Target="https://www.investopedia.com/terms/p/poisonpill.asp" TargetMode="External" /><Relationship Id="rId16" Type="http://schemas.openxmlformats.org/officeDocument/2006/relationships/hyperlink" Target="https://techraptor.net/tabletop/opinions/games-workshop-2016-turnaround" TargetMode="External" /><Relationship Id="rId2" Type="http://schemas.openxmlformats.org/officeDocument/2006/relationships/image" Target="../media/image97.png" /><Relationship Id="rId3" Type="http://schemas.openxmlformats.org/officeDocument/2006/relationships/hyperlink" Target="https://www.warhammer-community.com/press_releases/press-release-bandai-games-workshop/" TargetMode="External" /><Relationship Id="rId4" Type="http://schemas.openxmlformats.org/officeDocument/2006/relationships/hyperlink" Target="https://www.warhammer-community.com/2021/08/21/lead-your-action-figure-army-with-this-gravis-armoured-ultramarines-captain/" TargetMode="External" /><Relationship Id="rId5" Type="http://schemas.openxmlformats.org/officeDocument/2006/relationships/hyperlink" Target="https://www.gamesindustry.biz/articles/namco-to-acquire-complete-d3p-businesse" TargetMode="External" /><Relationship Id="rId6" Type="http://schemas.openxmlformats.org/officeDocument/2006/relationships/hyperlink" Target="https://www.gamesindustry.biz/articles/2020-09-18-bandai-namco-acquires-unknown-9-developer-reflector-entertainment" TargetMode="External" /><Relationship Id="rId7" Type="http://schemas.openxmlformats.org/officeDocument/2006/relationships/hyperlink" Target="https://www.gamesindustry.biz/articles/1999-11-30-bandai-namco-to-invest-96m-into-ip-metaverse" TargetMode="External" /><Relationship Id="rId8" Type="http://schemas.openxmlformats.org/officeDocument/2006/relationships/hyperlink" Target="https://www.gartner.com/en/documents/3768572/hype-cycle-for-emerging-technologies-2017" TargetMode="External" /><Relationship Id="rId9" Type="http://schemas.openxmlformats.org/officeDocument/2006/relationships/hyperlink" Target="https://www.globenewswire.com/news-release/2020/12/17/2147227/0/en/Media-Global-Market-Report-Opportunities-Trends-And-Strategies-2020-2030.html" TargetMode="Externa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statista.com/statistics/817601/worldwide-animation-market-size/#:%7E:text=Animation%20market%20size%20worldwide%202017%2D2020&amp;text=In%202018%2C%20the%20global%20animation,to%20270%20billion%20by%202020" TargetMode="External" /><Relationship Id="rId11" Type="http://schemas.openxmlformats.org/officeDocument/2006/relationships/hyperlink" Target="https://us.ncsoft.com/en-us" TargetMode="External" /><Relationship Id="rId12" Type="http://schemas.openxmlformats.org/officeDocument/2006/relationships/hyperlink" Target="https://nianticlabs.com/es/about/" TargetMode="External" /><Relationship Id="rId13" Type="http://schemas.openxmlformats.org/officeDocument/2006/relationships/hyperlink" Target="https://asia.nikkei.com/Business/Media-Entertainment/Bandai-Namco-takes-page-from-Sony-to-leverage-intellectual-property" TargetMode="External" /><Relationship Id="rId14" Type="http://schemas.openxmlformats.org/officeDocument/2006/relationships/hyperlink" Target="https://www.pcgamer.com/total-war-sells-over-36m-copies-creative-assembly-now-biggest-uk-developer/" TargetMode="External" /><Relationship Id="rId15" Type="http://schemas.openxmlformats.org/officeDocument/2006/relationships/hyperlink" Target="https://www.pcmag.com/news/augmented-reality-ar-vs-virtual-reality-vr-whats-the-difference" TargetMode="External" /><Relationship Id="rId16" Type="http://schemas.openxmlformats.org/officeDocument/2006/relationships/hyperlink" Target="https://www.phaserlock.com/" TargetMode="External" /><Relationship Id="rId17" Type="http://schemas.openxmlformats.org/officeDocument/2006/relationships/hyperlink" Target="https://pinglestudio.com/blog/co-development/whats-the-future-of-vr-game-development-vr-trends--challenges" TargetMode="External" /><Relationship Id="rId2" Type="http://schemas.openxmlformats.org/officeDocument/2006/relationships/image" Target="../media/image98.png" /><Relationship Id="rId3" Type="http://schemas.openxmlformats.org/officeDocument/2006/relationships/hyperlink" Target="https://kimetsu.com/anime/" TargetMode="External" /><Relationship Id="rId4" Type="http://schemas.openxmlformats.org/officeDocument/2006/relationships/hyperlink" Target="https://kotaku.com/gundam-sunrise-anime-bandai-namco-filmworks-name-mecha-1848498023" TargetMode="External" /><Relationship Id="rId5" Type="http://schemas.openxmlformats.org/officeDocument/2006/relationships/hyperlink" Target="https://www.marketresearchfuture.com/reports/entertainment-and-media-market-7773" TargetMode="External" /><Relationship Id="rId6" Type="http://schemas.openxmlformats.org/officeDocument/2006/relationships/hyperlink" Target="https://www.marketscreener.com/quote/stock/BANDAI-NAMCO-HOLDINGS-INC-6497993/news/BANDAI-NAMCO-Holdings-Inc-completed-the-acquisition-of-59-26-stake-in-Sotsu-Co-Ltd-from-Yuji-Nas-34063438/" TargetMode="External" /><Relationship Id="rId7" Type="http://schemas.openxmlformats.org/officeDocument/2006/relationships/hyperlink" Target="https://www.marvel.com/articles/comics/marvel-and-games-workshop-team-up-to-publish-warhammer-comics" TargetMode="External" /><Relationship Id="rId8" Type="http://schemas.openxmlformats.org/officeDocument/2006/relationships/hyperlink" Target="https://www.mordorintelligence.com/industry-reports/mobile-games-market" TargetMode="External" /><Relationship Id="rId9" Type="http://schemas.openxmlformats.org/officeDocument/2006/relationships/hyperlink" Target="https://www.metacritic.com/" TargetMode="Externa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hyperlink" Target="https://www.statista.com/statistics/1093754/japan-animation-industry-revenue-by-segment/" TargetMode="External" /><Relationship Id="rId11" Type="http://schemas.openxmlformats.org/officeDocument/2006/relationships/hyperlink" Target="https://en.cryptonomist.ch/2022/02/13/gaming-race-acquire-intellectual-properties/" TargetMode="External" /><Relationship Id="rId12" Type="http://schemas.openxmlformats.org/officeDocument/2006/relationships/hyperlink" Target="https://nichegamer.com/warhammer-video-games-coming-in-2022/" TargetMode="External" /><Relationship Id="rId13" Type="http://schemas.openxmlformats.org/officeDocument/2006/relationships/hyperlink" Target="https://theconversation.com/the-secret-of-games-workshops-success-a-little-strategy-they-call-total-global-domination-129590" TargetMode="External" /><Relationship Id="rId14" Type="http://schemas.openxmlformats.org/officeDocument/2006/relationships/hyperlink" Target="https://www.sustainalytics.com/esg-rating/games-workshop-group-plc/1007907065" TargetMode="External" /><Relationship Id="rId2" Type="http://schemas.openxmlformats.org/officeDocument/2006/relationships/image" Target="../media/image99.png" /><Relationship Id="rId3" Type="http://schemas.openxmlformats.org/officeDocument/2006/relationships/hyperlink" Target="https://p-bandai.com/us/search?sort=relevance&amp;sellDate=0&amp;sellDate=1&amp;sellDate=2&amp;text=Warhammer" TargetMode="External" /><Relationship Id="rId4" Type="http://schemas.openxmlformats.org/officeDocument/2006/relationships/hyperlink" Target="https://www.pwc.com/us/en/industries/tmt/library/assets/pwc-web-ready-pwc-outlook-perspectives-2021-2025.pdf" TargetMode="External" /><Relationship Id="rId5" Type="http://schemas.openxmlformats.org/officeDocument/2006/relationships/hyperlink" Target="https://www.gematsu.com/2021/09/bandai-namco-group-announces-new-purpose-logo" TargetMode="External" /><Relationship Id="rId6" Type="http://schemas.openxmlformats.org/officeDocument/2006/relationships/hyperlink" Target="https://www.nippon.com/en/blog/m00150/games-workshop-building-a-hobby-empire-in-japan-one-figure-at-a-time.html" TargetMode="External" /><Relationship Id="rId7" Type="http://schemas.openxmlformats.org/officeDocument/2006/relationships/hyperlink" Target="https://www.mcvuk.com/business-news/publishing/segas-creative-assembly-lands-warhammer-licence/%C2%A0" TargetMode="External" /><Relationship Id="rId8" Type="http://schemas.openxmlformats.org/officeDocument/2006/relationships/hyperlink" Target="https://www.statista.com/statistics/882474/pokemon-go-all-time-player-spending-countries/" TargetMode="External" /><Relationship Id="rId9" Type="http://schemas.openxmlformats.org/officeDocument/2006/relationships/hyperlink" Target="Statista.%20(2021).%20Study_id39310_video-games.pdf%20-%20digital%20media%20report%202021%20&#8211;%20video%20games%20statista%20digital%20market%20outlook%20August%202021%20agenda%2001%20segment%20report%20appendix%20&#9642;:%20Course%20hero.%20study_id39310_video-games.pdf%20-%20Digital%20Media%20Report%202021%20&#8211;%20Video%20Games%20Statista%20Digital%20Market%20Outlook%20August%202021%20Agenda%2001%20Segment%20Report%20Appendix%20&#9642;%20|%20Course%20Hero.%20Retrieved%20March%2013,%202022,%20from%20https:/www.coursehero.com/file/112089736/study-id39310-video-gamespdf/" TargetMode="External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77080" y="1375538"/>
            <a:ext cx="5999910" cy="1536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The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Future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Entertainment:</a:t>
            </a:r>
          </a:p>
          <a:p>
            <a:pPr marL="554583" marR="0">
              <a:lnSpc>
                <a:spcPts val="388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13">
                <a:solidFill>
                  <a:srgbClr val="ffffff"/>
                </a:solidFill>
                <a:latin typeface="HMFTPS+ArialMT"/>
                <a:cs typeface="HMFTPS+ArialMT"/>
              </a:rPr>
              <a:t>Video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Games,</a:t>
            </a:r>
            <a:r>
              <a:rPr dirty="0" sz="36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 spc="-32">
                <a:solidFill>
                  <a:srgbClr val="ffffff"/>
                </a:solidFill>
                <a:latin typeface="HMFTPS+ArialMT"/>
                <a:cs typeface="HMFTPS+ArialMT"/>
              </a:rPr>
              <a:t>Fantasy,</a:t>
            </a:r>
          </a:p>
          <a:p>
            <a:pPr marL="1840687" marR="0">
              <a:lnSpc>
                <a:spcPts val="388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and</a:t>
            </a:r>
            <a:r>
              <a:rPr dirty="0" sz="3600" spc="-208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ffffff"/>
                </a:solidFill>
                <a:latin typeface="HMFTPS+ArialMT"/>
                <a:cs typeface="HMFTPS+ArialMT"/>
              </a:rPr>
              <a:t>Anime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06334" y="3849348"/>
            <a:ext cx="5154965" cy="11455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2771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41">
                <a:solidFill>
                  <a:srgbClr val="ffffff"/>
                </a:solidFill>
                <a:latin typeface="HMFTPS+ArialMT"/>
                <a:cs typeface="HMFTPS+ArialMT"/>
              </a:rPr>
              <a:t>Team:</a:t>
            </a:r>
            <a:r>
              <a:rPr dirty="0" sz="2000" spc="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Boston</a:t>
            </a:r>
            <a:r>
              <a:rPr dirty="0" sz="2000" spc="-2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 spc="-29">
                <a:solidFill>
                  <a:srgbClr val="ffffff"/>
                </a:solidFill>
                <a:latin typeface="HMFTPS+ArialMT"/>
                <a:cs typeface="HMFTPS+ArialMT"/>
              </a:rPr>
              <a:t>EquiTea</a:t>
            </a:r>
            <a:r>
              <a:rPr dirty="0" sz="2000" spc="1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Party</a:t>
            </a:r>
          </a:p>
          <a:p>
            <a:pPr marL="99003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Valentina</a:t>
            </a:r>
            <a:r>
              <a:rPr dirty="0" sz="2000" spc="50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Vezzelli,</a:t>
            </a:r>
            <a:r>
              <a:rPr dirty="0" sz="2000" spc="-15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Andres</a:t>
            </a:r>
            <a:r>
              <a:rPr dirty="0" sz="2000" spc="33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Sanchez</a:t>
            </a:r>
            <a:r>
              <a:rPr dirty="0" sz="2000" spc="33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Bruhn,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Alvaro</a:t>
            </a:r>
            <a:r>
              <a:rPr dirty="0" sz="2000" spc="41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Baigorri</a:t>
            </a:r>
            <a:r>
              <a:rPr dirty="0" sz="2000" spc="38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Pascual,</a:t>
            </a:r>
            <a:r>
              <a:rPr dirty="0" sz="2000" spc="22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Sebastian</a:t>
            </a:r>
            <a:r>
              <a:rPr dirty="0" sz="2000" spc="28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Jönsson,</a:t>
            </a:r>
          </a:p>
          <a:p>
            <a:pPr marL="1502869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Leonard</a:t>
            </a:r>
            <a:r>
              <a:rPr dirty="0" sz="2000" spc="16">
                <a:solidFill>
                  <a:srgbClr val="ffffff"/>
                </a:solidFill>
                <a:latin typeface="DKQSAH+Arial-ItalicMT"/>
                <a:cs typeface="DKQSAH+Arial-ItalicMT"/>
              </a:rPr>
              <a:t> </a:t>
            </a:r>
            <a:r>
              <a:rPr dirty="0" sz="2000">
                <a:solidFill>
                  <a:srgbClr val="ffffff"/>
                </a:solidFill>
                <a:latin typeface="DKQSAH+Arial-ItalicMT"/>
                <a:cs typeface="DKQSAH+Arial-ItalicMT"/>
              </a:rPr>
              <a:t>Mahlberg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05445" y="4946787"/>
            <a:ext cx="4023254" cy="596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Hult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International</a:t>
            </a:r>
            <a:r>
              <a:rPr dirty="0" sz="2000" spc="-4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Business</a:t>
            </a:r>
            <a:r>
              <a:rPr dirty="0" sz="2000" spc="-2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School</a:t>
            </a:r>
          </a:p>
          <a:p>
            <a:pPr marL="291157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Cambridge,</a:t>
            </a:r>
            <a:r>
              <a:rPr dirty="0" sz="2000" spc="-4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March</a:t>
            </a:r>
            <a:r>
              <a:rPr dirty="0" sz="2000" spc="-3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13</a:t>
            </a:r>
            <a:r>
              <a:rPr dirty="0" sz="2050" baseline="30078">
                <a:solidFill>
                  <a:srgbClr val="ffffff"/>
                </a:solidFill>
                <a:latin typeface="HMFTPS+ArialMT"/>
                <a:cs typeface="HMFTPS+ArialMT"/>
              </a:rPr>
              <a:t>th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,</a:t>
            </a:r>
            <a:r>
              <a:rPr dirty="0" sz="2000" spc="-2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3402" y="282400"/>
            <a:ext cx="1075387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2800" spc="-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themselves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ongoing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digitalization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trends,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particularly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VR,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4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432597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Projected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Growth</a:t>
            </a:r>
            <a:r>
              <a:rPr dirty="0" sz="1100" spc="-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Media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22242" y="1097669"/>
            <a:ext cx="393004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Recent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Mergers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Acquisitions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Media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8332" y="142019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0488" y="1420197"/>
            <a:ext cx="57192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PwC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expects</a:t>
            </a:r>
            <a:r>
              <a:rPr dirty="0" sz="1000" spc="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fastest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0235" y="1572620"/>
            <a:ext cx="37108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30%,</a:t>
            </a:r>
            <a:r>
              <a:rPr dirty="0" sz="10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$6.9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53030" y="1564413"/>
            <a:ext cx="87098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83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SNUIJA+Arial-BoldMT"/>
                <a:cs typeface="SNUIJA+Arial-BoldMT"/>
              </a:rPr>
              <a:t>Value</a:t>
            </a:r>
            <a:r>
              <a:rPr dirty="0" sz="1000" spc="24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ffffff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SNUIJA+Arial-BoldMT"/>
                <a:cs typeface="SNUIJA+Arial-BoldMT"/>
              </a:rPr>
              <a:t>Transaction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389651" y="1640561"/>
            <a:ext cx="42678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SNUIJA+Arial-BoldMT"/>
                <a:cs typeface="SNUIJA+Arial-BoldMT"/>
              </a:rPr>
              <a:t>Date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29704" y="1640688"/>
            <a:ext cx="4195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SNUIJA+Arial-BoldMT"/>
                <a:cs typeface="SNUIJA+Arial-BoldMT"/>
              </a:rPr>
              <a:t>Deal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7826" y="180119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9982" y="1801191"/>
            <a:ext cx="571781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OTT</a:t>
            </a:r>
            <a:r>
              <a:rPr dirty="0" sz="1000" spc="1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 spc="1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games/Esports</a:t>
            </a:r>
            <a:r>
              <a:rPr dirty="0" sz="1000" spc="1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sectors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enjoying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0108" y="1953614"/>
            <a:ext cx="128083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6%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respectively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28662" y="1960839"/>
            <a:ext cx="282102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Blizzard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IP’s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50964" y="2042664"/>
            <a:ext cx="12492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’20-’25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249497" y="2036987"/>
            <a:ext cx="707465" cy="2135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08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Jan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  <a:p>
            <a:pPr marL="0" marR="0">
              <a:lnSpc>
                <a:spcPts val="1112"/>
              </a:lnSpc>
              <a:spcBef>
                <a:spcPts val="20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251" marR="0">
              <a:lnSpc>
                <a:spcPts val="1112"/>
              </a:lnSpc>
              <a:spcBef>
                <a:spcPts val="195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251" marR="0">
              <a:lnSpc>
                <a:spcPts val="1112"/>
              </a:lnSpc>
              <a:spcBef>
                <a:spcPts val="19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9359" marR="0">
              <a:lnSpc>
                <a:spcPts val="1112"/>
              </a:lnSpc>
              <a:spcBef>
                <a:spcPts val="20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10876" marR="0">
              <a:lnSpc>
                <a:spcPts val="1112"/>
              </a:lnSpc>
              <a:spcBef>
                <a:spcPts val="20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Feb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67252" y="2036987"/>
            <a:ext cx="64169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$68.7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44216" y="2277813"/>
            <a:ext cx="930072" cy="414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</a:p>
          <a:p>
            <a:pPr marL="335203" marR="0">
              <a:lnSpc>
                <a:spcPts val="1112"/>
              </a:lnSpc>
              <a:spcBef>
                <a:spcPts val="7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Cinema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82538" y="2279816"/>
            <a:ext cx="425253" cy="415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24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1112"/>
              </a:lnSpc>
              <a:spcBef>
                <a:spcPts val="7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28914" y="2357139"/>
            <a:ext cx="282114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AT&amp;T</a:t>
            </a:r>
            <a:r>
              <a:rPr dirty="0" sz="10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spins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off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merges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Warner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Bros.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Discovery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02667" y="2433287"/>
            <a:ext cx="571866" cy="1739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21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$43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126" marR="0">
              <a:lnSpc>
                <a:spcPts val="1112"/>
              </a:lnSpc>
              <a:spcBef>
                <a:spcPts val="190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$8.5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126" marR="0">
              <a:lnSpc>
                <a:spcPts val="1112"/>
              </a:lnSpc>
              <a:spcBef>
                <a:spcPts val="195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$5.0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0" marR="0">
              <a:lnSpc>
                <a:spcPts val="1112"/>
              </a:lnSpc>
              <a:spcBef>
                <a:spcPts val="20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$7.5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0" marR="0">
              <a:lnSpc>
                <a:spcPts val="1112"/>
              </a:lnSpc>
              <a:spcBef>
                <a:spcPts val="20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$1.1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6925" y="2749375"/>
            <a:ext cx="117333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Data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consumption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819268" y="2751984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129166" y="2816937"/>
            <a:ext cx="25740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Amazon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film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MGM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63365" y="2985915"/>
            <a:ext cx="1507275" cy="415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Out-of-home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advertising</a:t>
            </a:r>
          </a:p>
          <a:p>
            <a:pPr marL="765023" marR="0">
              <a:lnSpc>
                <a:spcPts val="1112"/>
              </a:lnSpc>
              <a:spcBef>
                <a:spcPts val="7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583862" y="2988068"/>
            <a:ext cx="425253" cy="415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24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</a:p>
          <a:p>
            <a:pPr marL="0" marR="0">
              <a:lnSpc>
                <a:spcPts val="1112"/>
              </a:lnSpc>
              <a:spcBef>
                <a:spcPts val="7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129166" y="3124313"/>
            <a:ext cx="58128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Verizon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839292" y="3124313"/>
            <a:ext cx="539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509827" y="3124313"/>
            <a:ext cx="2578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896892" y="3124313"/>
            <a:ext cx="3421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369340" y="3124313"/>
            <a:ext cx="58128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Verizon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129040" y="3276736"/>
            <a:ext cx="20300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(Yahoo/AOL)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Apollo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20721" y="3457351"/>
            <a:ext cx="1349519" cy="652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Music,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radio,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podcast</a:t>
            </a:r>
          </a:p>
          <a:p>
            <a:pPr marL="125227" marR="0">
              <a:lnSpc>
                <a:spcPts val="1112"/>
              </a:lnSpc>
              <a:spcBef>
                <a:spcPts val="7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Internet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advertising</a:t>
            </a:r>
          </a:p>
          <a:p>
            <a:pPr marL="958809" marR="0">
              <a:lnSpc>
                <a:spcPts val="1112"/>
              </a:lnSpc>
              <a:spcBef>
                <a:spcPts val="74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B2B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51815" y="3460235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129040" y="3520612"/>
            <a:ext cx="282466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8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acquires</a:t>
            </a:r>
            <a:r>
              <a:rPr dirty="0" sz="1000" spc="8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8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7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Zenimax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322562" y="369631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190134" y="3932403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129040" y="3916912"/>
            <a:ext cx="39338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RTL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898617" y="3916912"/>
            <a:ext cx="50457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779507" y="3916912"/>
            <a:ext cx="539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695436" y="3916912"/>
            <a:ext cx="2578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129040" y="4069335"/>
            <a:ext cx="199502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adtech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SpotX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Magnite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85826" y="4165326"/>
            <a:ext cx="1583910" cy="4160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esports</a:t>
            </a:r>
          </a:p>
          <a:p>
            <a:pPr marL="572882" marR="0">
              <a:lnSpc>
                <a:spcPts val="1112"/>
              </a:lnSpc>
              <a:spcBef>
                <a:spcPts val="75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Internet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059294" y="416848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129040" y="4313211"/>
            <a:ext cx="282037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Sony</a:t>
            </a:r>
            <a:r>
              <a:rPr dirty="0" sz="10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Pictures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video-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service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Crunchyroll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AT&amp;T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926866" y="4404572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255820" y="4465635"/>
            <a:ext cx="693552" cy="728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  <a:p>
            <a:pPr marL="0" marR="0">
              <a:lnSpc>
                <a:spcPts val="1112"/>
              </a:lnSpc>
              <a:spcBef>
                <a:spcPts val="32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Nov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302667" y="4465635"/>
            <a:ext cx="571740" cy="728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$1.2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0" marR="0">
              <a:lnSpc>
                <a:spcPts val="1112"/>
              </a:lnSpc>
              <a:spcBef>
                <a:spcPts val="32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$2.0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90331" y="4638534"/>
            <a:ext cx="98005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TV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advestising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794438" y="4640654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58906" y="4874947"/>
            <a:ext cx="1346215" cy="653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</a:p>
          <a:p>
            <a:pPr marL="255260" marR="0">
              <a:lnSpc>
                <a:spcPts val="1112"/>
              </a:lnSpc>
              <a:spcBef>
                <a:spcPts val="7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Newspapers</a:t>
            </a:r>
            <a:r>
              <a:rPr dirty="0" sz="1000" spc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-1</a:t>
            </a:r>
          </a:p>
          <a:p>
            <a:pPr marL="171143" marR="0">
              <a:lnSpc>
                <a:spcPts val="1112"/>
              </a:lnSpc>
              <a:spcBef>
                <a:spcPts val="7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Traditional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TV</a:t>
            </a:r>
            <a:r>
              <a:rPr dirty="0" sz="1000" spc="6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-1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401915" y="487673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129040" y="4861934"/>
            <a:ext cx="61661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Penguin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916958" y="4861934"/>
            <a:ext cx="6305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Random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721573" y="4861934"/>
            <a:ext cx="5182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House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413485" y="4861934"/>
            <a:ext cx="539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128914" y="5014357"/>
            <a:ext cx="1753535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Schuster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ViacomCBS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846424" y="5506372"/>
            <a:ext cx="34152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83:</a:t>
            </a:r>
            <a:r>
              <a:rPr dirty="0" sz="8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800" spc="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8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M&amp;A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History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257976" y="5882568"/>
            <a:ext cx="987534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race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digitalization</a:t>
            </a:r>
            <a:r>
              <a:rPr dirty="0" sz="12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2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attracted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$130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2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M&amp;A</a:t>
            </a:r>
            <a:r>
              <a:rPr dirty="0" sz="1200" spc="-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transactions</a:t>
            </a:r>
            <a:r>
              <a:rPr dirty="0" sz="12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200" spc="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last</a:t>
            </a:r>
            <a:r>
              <a:rPr dirty="0" sz="12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couple</a:t>
            </a:r>
            <a:r>
              <a:rPr dirty="0" sz="12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years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93965" y="6261501"/>
            <a:ext cx="1074032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(Huff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Eckert,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PwC)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56828"/>
            <a:ext cx="2946622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(7/7)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1110040"/>
            <a:ext cx="10669001" cy="6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Takahashi,</a:t>
            </a:r>
            <a:r>
              <a:rPr dirty="0" sz="11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D.,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Genies</a:t>
            </a:r>
            <a:r>
              <a:rPr dirty="0" sz="11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raises</a:t>
            </a:r>
            <a:r>
              <a:rPr dirty="0" sz="11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$3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expansion.</a:t>
            </a:r>
            <a:r>
              <a:rPr dirty="0" sz="11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VentureBeat.</a:t>
            </a:r>
            <a:r>
              <a:rPr dirty="0" sz="11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</a:rPr>
              <a:t>https://venturebeat.com/2020/11/20/genies-</a:t>
            </a:r>
          </a:p>
          <a:p>
            <a:pPr marL="172211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raises-3-million-from-bandai-namco-for-asia-expansion/</a:t>
            </a:r>
            <a:r>
              <a:rPr dirty="0" sz="1100">
                <a:solidFill>
                  <a:srgbClr val="0070c0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54" marR="0">
              <a:lnSpc>
                <a:spcPts val="1233"/>
              </a:lnSpc>
              <a:spcBef>
                <a:spcPts val="13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Conversation.</a:t>
            </a:r>
            <a:r>
              <a:rPr dirty="0" sz="1100" spc="7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00" spc="7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secret</a:t>
            </a:r>
            <a:r>
              <a:rPr dirty="0" sz="1100" spc="7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7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6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Workshop's</a:t>
            </a:r>
            <a:r>
              <a:rPr dirty="0" sz="1100" spc="7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success?</a:t>
            </a:r>
            <a:r>
              <a:rPr dirty="0" sz="1100" spc="7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7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little</a:t>
            </a:r>
            <a:r>
              <a:rPr dirty="0" sz="1100" spc="7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100" spc="7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00" spc="7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call</a:t>
            </a:r>
            <a:r>
              <a:rPr dirty="0" sz="1100" spc="7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100" spc="7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00" spc="7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domination.</a:t>
            </a:r>
            <a:r>
              <a:rPr dirty="0" sz="1100" spc="7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 spc="7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7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11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https://theconversation.com/the-secret-of-games-workshops-success-a-little-strategy-they-call-total-global-domination-129590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74" y="1780650"/>
            <a:ext cx="56701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4418" y="1780650"/>
            <a:ext cx="76813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Guardian.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20718" y="1780650"/>
            <a:ext cx="59664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26385" y="1780650"/>
            <a:ext cx="43288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68990" y="1780650"/>
            <a:ext cx="6043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79143" y="1780650"/>
            <a:ext cx="78518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73671" y="1780650"/>
            <a:ext cx="4562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grew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540532" y="1780650"/>
            <a:ext cx="27005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920075" y="1780650"/>
            <a:ext cx="65120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79021" y="1780650"/>
            <a:ext cx="4718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61164" y="1780650"/>
            <a:ext cx="72918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profitable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97785" y="1780650"/>
            <a:ext cx="4252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32679" y="1780650"/>
            <a:ext cx="6434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Google.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84054" y="1780650"/>
            <a:ext cx="60451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00377" y="1780650"/>
            <a:ext cx="7213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930968" y="1780650"/>
            <a:ext cx="3082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67701" y="1948240"/>
            <a:ext cx="10669157" cy="4218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235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https://www.theguardian.com/lifeandstyle/2021/jul/31/how-games-workshop-grew-to-become-more-profitable-than-google</a:t>
            </a:r>
            <a:r>
              <a:rPr dirty="0" sz="1100">
                <a:solidFill>
                  <a:srgbClr val="0070c0"/>
                </a:solidFill>
                <a:latin typeface="HMFTPS+ArialMT"/>
                <a:cs typeface="HMFTPS+ArialMT"/>
              </a:rPr>
              <a:t>.</a:t>
            </a:r>
          </a:p>
          <a:p>
            <a:pPr marL="48" marR="0">
              <a:lnSpc>
                <a:spcPts val="1233"/>
              </a:lnSpc>
              <a:spcBef>
                <a:spcPts val="13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8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Korea</a:t>
            </a:r>
            <a:r>
              <a:rPr dirty="0" sz="1100" spc="8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Economic</a:t>
            </a:r>
            <a:r>
              <a:rPr dirty="0" sz="1100" spc="8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Daily</a:t>
            </a:r>
            <a:r>
              <a:rPr dirty="0" sz="1100" spc="8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00" spc="8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Edition.</a:t>
            </a:r>
            <a:r>
              <a:rPr dirty="0" sz="1100" spc="8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00" spc="8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00" spc="8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firms</a:t>
            </a:r>
            <a:r>
              <a:rPr dirty="0" sz="1100" spc="8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seeking</a:t>
            </a:r>
            <a:r>
              <a:rPr dirty="0" sz="1100" spc="8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strong</a:t>
            </a:r>
            <a:r>
              <a:rPr dirty="0" sz="1100" spc="8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IP</a:t>
            </a:r>
            <a:r>
              <a:rPr dirty="0" sz="1100" spc="8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extend</a:t>
            </a:r>
            <a:r>
              <a:rPr dirty="0" sz="1100" spc="8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ties</a:t>
            </a:r>
            <a:r>
              <a:rPr dirty="0" sz="1100" spc="8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1100" spc="8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content</a:t>
            </a:r>
            <a:r>
              <a:rPr dirty="0" sz="1100" spc="8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makers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8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 spc="8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35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https://www.kedglobal.com/newsView/ked202108310007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84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States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Department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Justice.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(2018).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HERFINDAHL-HIRSCHMAN</a:t>
            </a:r>
            <a:r>
              <a:rPr dirty="0" sz="1100" spc="8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INDEX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https://www.justice.gov/atr/herfindahl-hirschman-index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54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9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Verge.</a:t>
            </a:r>
            <a:r>
              <a:rPr dirty="0" sz="1100" spc="10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(2021).</a:t>
            </a:r>
            <a:r>
              <a:rPr dirty="0" sz="1100" spc="10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ViacomCBS</a:t>
            </a:r>
            <a:r>
              <a:rPr dirty="0" sz="1100" spc="10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touts</a:t>
            </a:r>
            <a:r>
              <a:rPr dirty="0" sz="1100" spc="9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nearly</a:t>
            </a:r>
            <a:r>
              <a:rPr dirty="0" sz="1100" spc="10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  <a:r>
              <a:rPr dirty="0" sz="1100" spc="10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  <a:r>
              <a:rPr dirty="0" sz="1100" spc="10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00" spc="10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subscribers</a:t>
            </a:r>
            <a:r>
              <a:rPr dirty="0" sz="1100" spc="10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just</a:t>
            </a:r>
            <a:r>
              <a:rPr dirty="0" sz="1100" spc="10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before</a:t>
            </a:r>
            <a:r>
              <a:rPr dirty="0" sz="1100" spc="10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Paramount</a:t>
            </a:r>
            <a:r>
              <a:rPr dirty="0" sz="1100" spc="10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Plus</a:t>
            </a:r>
            <a:r>
              <a:rPr dirty="0" sz="1100" spc="10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launches.</a:t>
            </a:r>
            <a:r>
              <a:rPr dirty="0" sz="1100" spc="9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 spc="10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10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35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https://www.theverge.com/2021/2/24/22299240/cbs-all-access-subscriber-numbers-paramount-plus-showtime</a:t>
            </a:r>
            <a:r>
              <a:rPr dirty="0" sz="1100">
                <a:solidFill>
                  <a:srgbClr val="0070c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Tighe,</a:t>
            </a:r>
            <a:r>
              <a:rPr dirty="0" sz="11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D.</a:t>
            </a:r>
            <a:r>
              <a:rPr dirty="0" sz="11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(2019,</a:t>
            </a:r>
            <a:r>
              <a:rPr dirty="0" sz="11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November</a:t>
            </a:r>
            <a:r>
              <a:rPr dirty="0" sz="11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18).</a:t>
            </a:r>
            <a:r>
              <a:rPr dirty="0" sz="11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NYIT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libraries</a:t>
            </a:r>
            <a:r>
              <a:rPr dirty="0" sz="11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patron</a:t>
            </a:r>
            <a:r>
              <a:rPr dirty="0" sz="11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login</a:t>
            </a:r>
            <a:r>
              <a:rPr dirty="0" sz="11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restricted/licensed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resources.</a:t>
            </a:r>
            <a:r>
              <a:rPr dirty="0" sz="11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ARKTOS.</a:t>
            </a:r>
            <a:r>
              <a:rPr dirty="0" sz="11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7,</a:t>
            </a:r>
            <a:r>
              <a:rPr dirty="0" sz="11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</a:rPr>
              <a:t>https://www-statista-</a:t>
            </a:r>
          </a:p>
          <a:p>
            <a:pPr marL="172272" marR="0">
              <a:lnSpc>
                <a:spcPts val="1228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com.arktos.nyit.edu/statistics/1072042/global-card-and-board-games-market-value/</a:t>
            </a:r>
          </a:p>
          <a:p>
            <a:pPr marL="23" marR="0">
              <a:lnSpc>
                <a:spcPts val="1233"/>
              </a:lnSpc>
              <a:spcBef>
                <a:spcPts val="82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Tilt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five.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Tilt</a:t>
            </a:r>
            <a:r>
              <a:rPr dirty="0" sz="110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Five</a:t>
            </a:r>
            <a:r>
              <a:rPr dirty="0" sz="110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  <a:r>
              <a:rPr dirty="0" sz="11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Reinventing</a:t>
            </a:r>
            <a:r>
              <a:rPr dirty="0" sz="110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Night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https://www.tiltfive.com/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30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1100" spc="1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1100" spc="16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00" spc="1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share</a:t>
            </a:r>
            <a:r>
              <a:rPr dirty="0" sz="1100" spc="1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00" spc="1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  <a:r>
              <a:rPr dirty="0" sz="1100" spc="1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1100" spc="1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2021-2028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1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11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1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Report,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2021-2028.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March).</a:t>
            </a:r>
            <a:r>
              <a:rPr dirty="0" sz="11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235" marR="0">
              <a:lnSpc>
                <a:spcPts val="1228"/>
              </a:lnSpc>
              <a:spcBef>
                <a:spcPts val="89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https://www.grandviewresearch.com/industry-analysis/virtual-reality-vr-market</a:t>
            </a:r>
          </a:p>
          <a:p>
            <a:pPr marL="23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Warner,</a:t>
            </a:r>
            <a:r>
              <a:rPr dirty="0" sz="11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(2019,</a:t>
            </a:r>
            <a:r>
              <a:rPr dirty="0" sz="11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November</a:t>
            </a:r>
            <a:r>
              <a:rPr dirty="0" sz="11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21).</a:t>
            </a:r>
            <a:r>
              <a:rPr dirty="0" sz="1100" spc="1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00" spc="2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workshop:</a:t>
            </a:r>
            <a:r>
              <a:rPr dirty="0" sz="1100" spc="2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What's</a:t>
            </a:r>
            <a:r>
              <a:rPr dirty="0" sz="1100" spc="2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00" spc="2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investment</a:t>
            </a:r>
            <a:r>
              <a:rPr dirty="0" sz="1100" spc="2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case?</a:t>
            </a:r>
            <a:r>
              <a:rPr dirty="0" sz="1100" spc="2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IG.</a:t>
            </a:r>
            <a:r>
              <a:rPr dirty="0" sz="11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1100" spc="1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24,</a:t>
            </a:r>
            <a:r>
              <a:rPr dirty="0" sz="11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</a:rPr>
              <a:t>https://www.ig.com/en/news-and-trade-</a:t>
            </a:r>
          </a:p>
          <a:p>
            <a:pPr marL="172235" marR="0">
              <a:lnSpc>
                <a:spcPts val="1228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ideas/games-workshop--whats-the-investment-case--191120</a:t>
            </a:r>
          </a:p>
          <a:p>
            <a:pPr marL="23" marR="0">
              <a:lnSpc>
                <a:spcPts val="1233"/>
              </a:lnSpc>
              <a:spcBef>
                <a:spcPts val="13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Wevr.</a:t>
            </a:r>
            <a:r>
              <a:rPr dirty="0" sz="11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Wevr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–</a:t>
            </a:r>
            <a:r>
              <a:rPr dirty="0" sz="1100" spc="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Metaverse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Builders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https://wevr.com/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60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Willems,</a:t>
            </a:r>
            <a:r>
              <a:rPr dirty="0" sz="11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M.,</a:t>
            </a:r>
            <a:r>
              <a:rPr dirty="0" sz="1100" spc="4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00" spc="4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100" spc="4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retailer</a:t>
            </a:r>
            <a:r>
              <a:rPr dirty="0" sz="1100" spc="4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00" spc="4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00" spc="4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reveals</a:t>
            </a:r>
            <a:r>
              <a:rPr dirty="0" sz="1100" spc="4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dip</a:t>
            </a:r>
            <a:r>
              <a:rPr dirty="0" sz="1100" spc="4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00" spc="4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profits</a:t>
            </a:r>
            <a:r>
              <a:rPr dirty="0" sz="1100" spc="4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but</a:t>
            </a:r>
            <a:r>
              <a:rPr dirty="0" sz="1100" spc="4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CEO</a:t>
            </a:r>
            <a:r>
              <a:rPr dirty="0" sz="1100" spc="4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says</a:t>
            </a:r>
            <a:r>
              <a:rPr dirty="0" sz="1100" spc="4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'we</a:t>
            </a:r>
            <a:r>
              <a:rPr dirty="0" sz="1100" spc="4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are</a:t>
            </a:r>
            <a:r>
              <a:rPr dirty="0" sz="1100" spc="4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1100" spc="4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00" spc="4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front</a:t>
            </a:r>
            <a:r>
              <a:rPr dirty="0" sz="1100" spc="4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foot'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CityAM.</a:t>
            </a:r>
            <a:r>
              <a:rPr dirty="0" sz="1100" spc="4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35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https://www.cityam.com/warhammer-retailer-games-workshop-reveals-dip-in-profits-but-ceo-says-we-are-on-the-front-foot/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59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Wood,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L.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5).</a:t>
            </a:r>
            <a:r>
              <a:rPr dirty="0" sz="11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Global</a:t>
            </a:r>
            <a:r>
              <a:rPr dirty="0" sz="1100" spc="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Board</a:t>
            </a:r>
            <a:r>
              <a:rPr dirty="0" sz="1100" spc="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00" spc="10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00" spc="9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(2021</a:t>
            </a:r>
            <a:r>
              <a:rPr dirty="0" sz="1100" spc="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00" spc="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2026)</a:t>
            </a:r>
            <a:r>
              <a:rPr dirty="0" sz="1100" spc="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00" spc="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outlook</a:t>
            </a:r>
            <a:r>
              <a:rPr dirty="0" sz="1100" spc="9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00" spc="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forecast</a:t>
            </a:r>
            <a:r>
              <a:rPr dirty="0" sz="1100" spc="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00" spc="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researchandmarkets.com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Wire.</a:t>
            </a:r>
            <a:r>
              <a:rPr dirty="0" sz="11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8,</a:t>
            </a:r>
            <a:r>
              <a:rPr dirty="0" sz="11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</a:p>
          <a:p>
            <a:pPr marL="17251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https://www.businesswire.com/news/home/20210105005724/en/Global-Board-Games-Market-2021-to-2026---Outlook-and-Forecast---ResearchAndMarkets.com</a:t>
            </a:r>
          </a:p>
          <a:p>
            <a:pPr marL="23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Yahoo!</a:t>
            </a:r>
            <a:r>
              <a:rPr dirty="0" sz="1100" spc="3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(2022,</a:t>
            </a:r>
            <a:r>
              <a:rPr dirty="0" sz="1100" spc="3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3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12).</a:t>
            </a:r>
            <a:r>
              <a:rPr dirty="0" sz="11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00" spc="4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00" spc="4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1100" spc="4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1100" spc="4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(NCBDF)</a:t>
            </a:r>
            <a:r>
              <a:rPr dirty="0" sz="1100" spc="4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Stock</a:t>
            </a:r>
            <a:r>
              <a:rPr dirty="0" sz="1100" spc="4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Price,</a:t>
            </a:r>
            <a:r>
              <a:rPr dirty="0" sz="1100" spc="4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news,</a:t>
            </a:r>
            <a:r>
              <a:rPr dirty="0" sz="1100" spc="4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Quote</a:t>
            </a:r>
            <a:r>
              <a:rPr dirty="0" sz="1100" spc="4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00" spc="4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History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3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Yahoo!</a:t>
            </a:r>
            <a:r>
              <a:rPr dirty="0" sz="1100" spc="3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Finance.</a:t>
            </a:r>
            <a:r>
              <a:rPr dirty="0" sz="11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11,</a:t>
            </a:r>
            <a:r>
              <a:rPr dirty="0" sz="1100" spc="4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235" marR="0">
              <a:lnSpc>
                <a:spcPts val="1228"/>
              </a:lnSpc>
              <a:spcBef>
                <a:spcPts val="140"/>
              </a:spcBef>
              <a:spcAft>
                <a:spcPts val="0"/>
              </a:spcAft>
            </a:pP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https://finance.yahoo.com/quote/NCBDF/</a:t>
            </a:r>
          </a:p>
          <a:p>
            <a:pPr marL="23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Yahoo!</a:t>
            </a:r>
            <a:r>
              <a:rPr dirty="0" sz="11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(2022,</a:t>
            </a:r>
            <a:r>
              <a:rPr dirty="0" sz="11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12).</a:t>
            </a:r>
            <a:r>
              <a:rPr dirty="0" sz="1100" spc="4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00" spc="4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00" spc="4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1100" spc="4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plc</a:t>
            </a:r>
            <a:r>
              <a:rPr dirty="0" sz="1100" spc="4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(GMWKF)</a:t>
            </a:r>
            <a:r>
              <a:rPr dirty="0" sz="1100" spc="4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stock</a:t>
            </a:r>
            <a:r>
              <a:rPr dirty="0" sz="1100" spc="4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price,</a:t>
            </a:r>
            <a:r>
              <a:rPr dirty="0" sz="1100" spc="45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news,</a:t>
            </a:r>
            <a:r>
              <a:rPr dirty="0" sz="1100" spc="4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Quote</a:t>
            </a:r>
            <a:r>
              <a:rPr dirty="0" sz="1100" spc="4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00" spc="4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History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Yahoo!</a:t>
            </a:r>
            <a:r>
              <a:rPr dirty="0" sz="11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Finance.</a:t>
            </a:r>
            <a:r>
              <a:rPr dirty="0" sz="11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4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11,</a:t>
            </a:r>
            <a:r>
              <a:rPr dirty="0" sz="11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4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33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https://finance.yahoo.com/quote/GMWKF/</a:t>
            </a:r>
          </a:p>
          <a:p>
            <a:pPr marL="164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Zahn,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J.,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(2019).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Hasbro</a:t>
            </a:r>
            <a:r>
              <a:rPr dirty="0" sz="1100" spc="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Completes</a:t>
            </a:r>
            <a:r>
              <a:rPr dirty="0" sz="11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eOne</a:t>
            </a:r>
            <a:r>
              <a:rPr dirty="0" sz="11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Acquisition</a:t>
            </a:r>
            <a:r>
              <a:rPr dirty="0" sz="110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•</a:t>
            </a:r>
            <a:r>
              <a:rPr dirty="0" sz="1100" spc="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0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Toy</a:t>
            </a:r>
            <a:r>
              <a:rPr dirty="0" sz="11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Book.</a:t>
            </a:r>
            <a:r>
              <a:rPr dirty="0" sz="11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Book.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563c1"/>
                </a:solidFill>
                <a:latin typeface="HMFTPS+ArialMT"/>
                <a:cs typeface="HMFTPS+Arial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https://toybook.com/hasbro-completes-eone-acquisition/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23" marR="0">
              <a:lnSpc>
                <a:spcPts val="1233"/>
              </a:lnSpc>
              <a:spcBef>
                <a:spcPts val="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Zastrow,</a:t>
            </a:r>
            <a:r>
              <a:rPr dirty="0" sz="11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M.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(2020,</a:t>
            </a:r>
            <a:r>
              <a:rPr dirty="0" sz="11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5).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3D</a:t>
            </a:r>
            <a:r>
              <a:rPr dirty="0" sz="1100" spc="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printing</a:t>
            </a:r>
            <a:r>
              <a:rPr dirty="0" sz="110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gets</a:t>
            </a:r>
            <a:r>
              <a:rPr dirty="0" sz="1100" spc="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bigger,</a:t>
            </a:r>
            <a:r>
              <a:rPr dirty="0" sz="1100" spc="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faster</a:t>
            </a:r>
            <a:r>
              <a:rPr dirty="0" sz="1100" spc="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00" spc="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00">
                <a:solidFill>
                  <a:srgbClr val="000000"/>
                </a:solidFill>
                <a:latin typeface="DKQSAH+Arial-ItalicMT"/>
                <a:cs typeface="DKQSAH+Arial-ItalicMT"/>
              </a:rPr>
              <a:t>stronger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Nature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News.</a:t>
            </a:r>
            <a:r>
              <a:rPr dirty="0" sz="11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1,</a:t>
            </a:r>
            <a:r>
              <a:rPr dirty="0" sz="11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</a:rPr>
              <a:t>https://www.nature.com/articles/d41586-020-</a:t>
            </a:r>
          </a:p>
          <a:p>
            <a:pPr marL="172327" marR="0">
              <a:lnSpc>
                <a:spcPts val="1228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100" u="sng">
                <a:solidFill>
                  <a:srgbClr val="0070c0"/>
                </a:solidFill>
                <a:latin typeface="HMFTPS+ArialMT"/>
                <a:cs typeface="HMFTPS+ArialMT"/>
              </a:rPr>
              <a:t>00271-6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844744" y="6521127"/>
            <a:ext cx="4078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386566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purchases,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particularly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396819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China,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States,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Kingdom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289" y="1097669"/>
            <a:ext cx="11858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100" spc="3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Takeaways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00945" y="1097669"/>
            <a:ext cx="395892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Popularity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Devices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Utilization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Playing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2611" y="142312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4640" y="1423128"/>
            <a:ext cx="440292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$155.5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11.94%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20216-202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37445" y="1406670"/>
            <a:ext cx="1478872" cy="3474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0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Composition</a:t>
            </a:r>
          </a:p>
          <a:p>
            <a:pPr marL="468584" marR="0">
              <a:lnSpc>
                <a:spcPts val="1112"/>
              </a:lnSpc>
              <a:spcBef>
                <a:spcPts val="21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Mobile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06029" y="1727151"/>
            <a:ext cx="21825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Paid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app-download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smartphones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2232" y="1804122"/>
            <a:ext cx="196811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4514" y="1804122"/>
            <a:ext cx="392542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Mobile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70.3%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06029" y="1879574"/>
            <a:ext cx="76715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tablets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854960" y="1991319"/>
            <a:ext cx="916693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c00000"/>
                </a:solidFill>
                <a:latin typeface="SNUIJA+Arial-BoldMT"/>
                <a:cs typeface="SNUIJA+Arial-BoldMT"/>
              </a:rPr>
              <a:t>Home</a:t>
            </a:r>
            <a:r>
              <a:rPr dirty="0" sz="700" spc="25">
                <a:solidFill>
                  <a:srgbClr val="c00000"/>
                </a:solidFill>
                <a:latin typeface="SNUIJA+Arial-BoldMT"/>
                <a:cs typeface="SNUIJA+Arial-BoldMT"/>
              </a:rPr>
              <a:t> </a:t>
            </a:r>
            <a:r>
              <a:rPr dirty="0" sz="700">
                <a:solidFill>
                  <a:srgbClr val="c00000"/>
                </a:solidFill>
                <a:latin typeface="SNUIJA+Arial-BoldMT"/>
                <a:cs typeface="SNUIJA+Arial-BoldMT"/>
              </a:rPr>
              <a:t>Video</a:t>
            </a:r>
            <a:r>
              <a:rPr dirty="0" sz="700" spc="37">
                <a:solidFill>
                  <a:srgbClr val="c00000"/>
                </a:solidFill>
                <a:latin typeface="SNUIJA+Arial-BoldMT"/>
                <a:cs typeface="SNUIJA+Arial-BoldMT"/>
              </a:rPr>
              <a:t> </a:t>
            </a:r>
            <a:r>
              <a:rPr dirty="0" sz="700">
                <a:solidFill>
                  <a:srgbClr val="c00000"/>
                </a:solidFill>
                <a:latin typeface="SNUIJA+Arial-BoldMT"/>
                <a:cs typeface="SNUIJA+Arial-BoldMT"/>
              </a:rPr>
              <a:t>Game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4387" y="2032693"/>
            <a:ext cx="440457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China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66.8%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total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($103.6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bn)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406090" y="2113811"/>
            <a:ext cx="237096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Downloads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console/PCs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download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2106" y="2413687"/>
            <a:ext cx="196937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4514" y="2413687"/>
            <a:ext cx="440367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China</a:t>
            </a:r>
            <a:r>
              <a:rPr dirty="0" sz="1000" spc="2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currently</a:t>
            </a:r>
            <a:r>
              <a:rPr dirty="0" sz="1000" spc="2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31.4%</a:t>
            </a:r>
            <a:r>
              <a:rPr dirty="0" sz="1000" spc="2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7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revenues</a:t>
            </a:r>
            <a:r>
              <a:rPr dirty="0" sz="1000" spc="27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it’s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9.3%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406029" y="2642966"/>
            <a:ext cx="164943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Online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Subscription-based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74135" y="2794681"/>
            <a:ext cx="440440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000" spc="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19.6%</a:t>
            </a:r>
            <a:r>
              <a:rPr dirty="0" sz="1000" spc="20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sales,</a:t>
            </a:r>
            <a:r>
              <a:rPr dirty="0" sz="1000" spc="2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8.33%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fueled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pandemic,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similar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8.7%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15.7%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86231" y="3023289"/>
            <a:ext cx="217161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Networks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Subscription-based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79755" y="3341515"/>
            <a:ext cx="408531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84:</a:t>
            </a:r>
            <a:r>
              <a:rPr dirty="0" sz="8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COVID-19</a:t>
            </a:r>
            <a:r>
              <a:rPr dirty="0" sz="800" spc="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impact</a:t>
            </a:r>
            <a:r>
              <a:rPr dirty="0" sz="80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80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Technology</a:t>
            </a:r>
            <a:r>
              <a:rPr dirty="0" sz="800" spc="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Adaptation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21528" y="3593029"/>
            <a:ext cx="35767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Total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862224" y="3593029"/>
            <a:ext cx="217006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5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Type</a:t>
            </a:r>
            <a:r>
              <a:rPr dirty="0" sz="1100" spc="7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Product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19015" y="3593029"/>
            <a:ext cx="337706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Split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across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(in%)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150770" y="3949510"/>
            <a:ext cx="60916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+55.34%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966292" y="3944803"/>
            <a:ext cx="25630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US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122591" y="3942720"/>
            <a:ext cx="364300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China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65589" y="3963813"/>
            <a:ext cx="754750" cy="396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Key</a:t>
            </a:r>
            <a:r>
              <a:rPr dirty="0" sz="8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Drivers</a:t>
            </a:r>
            <a:r>
              <a:rPr dirty="0" sz="8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50772" y="4014455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545655" y="4024772"/>
            <a:ext cx="487043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0">
                <a:solidFill>
                  <a:srgbClr val="000000"/>
                </a:solidFill>
                <a:latin typeface="SNUIJA+Arial-BoldMT"/>
                <a:cs typeface="SNUIJA+Arial-BoldMT"/>
              </a:rPr>
              <a:t>CAGR: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’19-’25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203444" y="4074481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19.6%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24612" y="4201370"/>
            <a:ext cx="344335" cy="1460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240</a:t>
            </a:r>
          </a:p>
          <a:p>
            <a:pPr marL="351" marR="0">
              <a:lnSpc>
                <a:spcPts val="1005"/>
              </a:lnSpc>
              <a:spcBef>
                <a:spcPts val="4124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175</a:t>
            </a:r>
          </a:p>
          <a:p>
            <a:pPr marL="32132" marR="0">
              <a:lnSpc>
                <a:spcPts val="1005"/>
              </a:lnSpc>
              <a:spcBef>
                <a:spcPts val="406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774873" y="4193275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31.5%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03761" y="4225781"/>
            <a:ext cx="343104" cy="4867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005"/>
              </a:lnSpc>
              <a:spcBef>
                <a:spcPts val="152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394658" y="4292664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240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50799" y="4317223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989369" y="4382516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225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439195" y="4432111"/>
            <a:ext cx="60916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+11.93%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022556" y="4422483"/>
            <a:ext cx="419187" cy="367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  <a:p>
            <a:pPr marL="0" marR="0">
              <a:lnSpc>
                <a:spcPts val="898"/>
              </a:lnSpc>
              <a:spcBef>
                <a:spcPts val="7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597730" y="4422483"/>
            <a:ext cx="385134" cy="367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9.3%</a:t>
            </a:r>
          </a:p>
          <a:p>
            <a:pPr marL="0" marR="0">
              <a:lnSpc>
                <a:spcPts val="898"/>
              </a:lnSpc>
              <a:spcBef>
                <a:spcPts val="7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8.3%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584080" y="4472369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210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050973" y="4472675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15.7%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178793" y="4570011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194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50799" y="4619889"/>
            <a:ext cx="343527" cy="1073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005"/>
              </a:lnSpc>
              <a:spcBef>
                <a:spcPts val="137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005"/>
              </a:lnSpc>
              <a:spcBef>
                <a:spcPts val="137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63550" marR="0">
              <a:lnSpc>
                <a:spcPts val="1005"/>
              </a:lnSpc>
              <a:spcBef>
                <a:spcPts val="1377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773503" y="4686258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175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739907" y="4750695"/>
            <a:ext cx="344438" cy="1027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155</a:t>
            </a:r>
          </a:p>
          <a:p>
            <a:pPr marL="0" marR="0">
              <a:lnSpc>
                <a:spcPts val="1005"/>
              </a:lnSpc>
              <a:spcBef>
                <a:spcPts val="2427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109</a:t>
            </a:r>
          </a:p>
          <a:p>
            <a:pPr marL="31781" marR="0">
              <a:lnSpc>
                <a:spcPts val="1005"/>
              </a:lnSpc>
              <a:spcBef>
                <a:spcPts val="239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368235" y="4807095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003761" y="4867690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499318" y="4869080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33.2%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022556" y="4875025"/>
            <a:ext cx="48165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597730" y="4875025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8.7%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962927" y="4932596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134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928283" y="4936561"/>
            <a:ext cx="41837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Europe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122591" y="4940466"/>
            <a:ext cx="39861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Others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557638" y="5084467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84131" y="515109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98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800431" y="5149743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8.3%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1260931" y="5159268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8.8%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003761" y="5188645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78842" y="5217732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87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154414" y="5237678"/>
            <a:ext cx="337051" cy="2618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150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  <a:p>
            <a:pPr marL="0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686256" y="524409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420892" y="5267219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9.3%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633076" y="5341525"/>
            <a:ext cx="322762" cy="672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11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112931" marR="0">
              <a:lnSpc>
                <a:spcPts val="898"/>
              </a:lnSpc>
              <a:spcBef>
                <a:spcPts val="115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816524" y="535373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806693" y="5367873"/>
            <a:ext cx="328183" cy="261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76</a:t>
            </a:r>
          </a:p>
          <a:p>
            <a:pPr marL="118995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356023" y="539025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496662" y="5431421"/>
            <a:ext cx="266135" cy="46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84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157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955972" y="5418703"/>
            <a:ext cx="265975" cy="507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</a:p>
          <a:p>
            <a:pPr marL="0" marR="0">
              <a:lnSpc>
                <a:spcPts val="898"/>
              </a:lnSpc>
              <a:spcBef>
                <a:spcPts val="190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13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612879" y="542290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072083" y="546895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154414" y="54632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067311" y="550959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157388" y="550602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744714" y="550296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783683" y="551880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0883074" y="5528362"/>
            <a:ext cx="209187" cy="271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  <a:p>
            <a:pPr marL="0" marR="0">
              <a:lnSpc>
                <a:spcPts val="898"/>
              </a:lnSpc>
              <a:spcBef>
                <a:spcPts val="3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714479" y="552863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9627362" y="554900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1086274" y="557440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421746" y="560925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9424162" y="560138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8095424" y="563472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276399" y="56156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856744" y="5690666"/>
            <a:ext cx="279975" cy="289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34</a:t>
            </a:r>
          </a:p>
          <a:p>
            <a:pPr marL="31418" marR="0">
              <a:lnSpc>
                <a:spcPts val="97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8807291" y="569522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65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10226120" y="568238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32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1686222" y="572072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5922501" y="5751654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19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8158003" y="575638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41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477901" y="5830555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5130862" y="5830554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5653087" y="5820379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712558" y="5929725"/>
            <a:ext cx="4056105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900" spc="9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900" spc="9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900" spc="9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90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900" spc="9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90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  <a:r>
              <a:rPr dirty="0" sz="900" spc="9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  <a:r>
              <a:rPr dirty="0" sz="900" spc="9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  <a:r>
              <a:rPr dirty="0" sz="900" spc="9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1205487" y="5945091"/>
            <a:ext cx="802479" cy="157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800" spc="36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8100694" y="5950705"/>
            <a:ext cx="1027607" cy="1571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8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China</a:t>
            </a:r>
            <a:r>
              <a:rPr dirty="0" sz="800" spc="4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9440576" y="5950743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9849799" y="5963266"/>
            <a:ext cx="29424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0169244" y="595069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10899411" y="595068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5706872" y="5982113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6791122" y="5982164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6578586" y="6132921"/>
            <a:ext cx="526452" cy="243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Download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7229947" y="6132921"/>
            <a:ext cx="575482" cy="243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Networking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0515819" y="6114899"/>
            <a:ext cx="526452" cy="243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Download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1167180" y="6114899"/>
            <a:ext cx="575482" cy="243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Networking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360000" y="6166313"/>
            <a:ext cx="4387424" cy="187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202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5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5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5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5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5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5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5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focuses</a:t>
            </a:r>
            <a:r>
              <a:rPr dirty="0" sz="5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5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excludes</a:t>
            </a:r>
            <a:r>
              <a:rPr dirty="0" sz="5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5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  <a:p>
            <a:pPr marL="0" marR="0">
              <a:lnSpc>
                <a:spcPts val="563"/>
              </a:lnSpc>
              <a:spcBef>
                <a:spcPts val="44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(Clement,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4952280" y="6181169"/>
            <a:ext cx="65655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Mobile</a:t>
            </a:r>
            <a:r>
              <a:rPr dirty="0" sz="7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728297" y="6181169"/>
            <a:ext cx="67776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Online</a:t>
            </a:r>
            <a:r>
              <a:rPr dirty="0" sz="700" spc="2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8889511" y="6163145"/>
            <a:ext cx="65655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Mobile</a:t>
            </a:r>
            <a:r>
              <a:rPr dirty="0" sz="7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9665528" y="6163145"/>
            <a:ext cx="67776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Online</a:t>
            </a:r>
            <a:r>
              <a:rPr dirty="0" sz="700" spc="2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 spc="-1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11940756" y="6521127"/>
            <a:ext cx="3219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79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94278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China,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enjoy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strongest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4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6" y="1097669"/>
            <a:ext cx="22432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Mobile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65290" y="1097669"/>
            <a:ext cx="51174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Leading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iPhone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Gaming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9">
                <a:solidFill>
                  <a:srgbClr val="1f5fa0"/>
                </a:solidFill>
                <a:latin typeface="SNUIJA+Arial-BoldMT"/>
                <a:cs typeface="SNUIJA+Arial-BoldMT"/>
              </a:rPr>
              <a:t>App</a:t>
            </a:r>
            <a:r>
              <a:rPr dirty="0" sz="1100" spc="9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Publishers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Ranked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Total</a:t>
            </a:r>
            <a:r>
              <a:rPr dirty="0" sz="1100" spc="3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Downloads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2021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03" y="142312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2089" y="1423128"/>
            <a:ext cx="564404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rising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smartphone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barriers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  <a:r>
              <a:rPr dirty="0" sz="10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free-to</a:t>
            </a:r>
            <a:r>
              <a:rPr dirty="0" sz="1000" spc="1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play</a:t>
            </a:r>
            <a:r>
              <a:rPr dirty="0" sz="1000" spc="1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models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drivers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growth,</a:t>
            </a:r>
            <a:r>
              <a:rPr dirty="0" sz="10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1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12.87%</a:t>
            </a:r>
            <a:r>
              <a:rPr dirty="0" sz="1000" spc="1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until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76595" y="1411014"/>
            <a:ext cx="364428" cy="1399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8" marR="0">
              <a:lnSpc>
                <a:spcPts val="1112"/>
              </a:lnSpc>
              <a:spcBef>
                <a:spcPts val="369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91" marR="0">
              <a:lnSpc>
                <a:spcPts val="1112"/>
              </a:lnSpc>
              <a:spcBef>
                <a:spcPts val="369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21200" y="151821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134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33955" y="1674037"/>
            <a:ext cx="193047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00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Tencent’s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downloads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7x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</a:p>
          <a:p>
            <a:pPr marL="6552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ones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almost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competitor.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0186" y="195654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2342" y="1956545"/>
            <a:ext cx="564504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China</a:t>
            </a:r>
            <a:r>
              <a:rPr dirty="0" sz="1000" spc="3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3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dominant</a:t>
            </a:r>
            <a:r>
              <a:rPr dirty="0" sz="1000" spc="3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3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3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sector</a:t>
            </a:r>
            <a:r>
              <a:rPr dirty="0" sz="1000" spc="3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3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$41.1</a:t>
            </a:r>
            <a:r>
              <a:rPr dirty="0" sz="1000" spc="34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3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sales,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accounting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37.4%</a:t>
            </a:r>
            <a:r>
              <a:rPr dirty="0" sz="1000" spc="1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generating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84.2%</a:t>
            </a:r>
            <a:r>
              <a:rPr dirty="0" sz="1000" spc="1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Chinese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9.3%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until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15292" y="226022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0060" y="2489962"/>
            <a:ext cx="196811" cy="941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02216" y="2489962"/>
            <a:ext cx="564253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heavily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saturated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Taiwan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South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Korea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74082" y="276162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32869" y="276504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191657" y="2780913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50444" y="279690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2343" y="2870956"/>
            <a:ext cx="56435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000" spc="1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European</a:t>
            </a:r>
            <a:r>
              <a:rPr dirty="0" sz="1000" spc="1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8.9%</a:t>
            </a:r>
            <a:r>
              <a:rPr dirty="0" sz="1000" spc="1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9.7%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2025,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respectively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09232" y="286953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68018" y="288540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026807" y="2896208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485593" y="2913360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02216" y="3251950"/>
            <a:ext cx="564352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2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very</a:t>
            </a:r>
            <a:r>
              <a:rPr dirty="0" sz="10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competitive,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Tencent</a:t>
            </a:r>
            <a:r>
              <a:rPr dirty="0" sz="1000" spc="2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leading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pack</a:t>
            </a:r>
            <a:r>
              <a:rPr dirty="0" sz="10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17768" y="3241354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02343" y="3404372"/>
            <a:ext cx="153000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21528" y="3593029"/>
            <a:ext cx="288024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Mobile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92032" y="3593029"/>
            <a:ext cx="343412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Mobile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Leading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135768" y="3593029"/>
            <a:ext cx="371387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Split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across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Top</a:t>
            </a:r>
            <a:r>
              <a:rPr dirty="0" sz="1100" spc="5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Three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053012" y="3966262"/>
            <a:ext cx="765456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States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962692" y="3966262"/>
            <a:ext cx="41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27854" y="3966262"/>
            <a:ext cx="481558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Taiwan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10040" y="4112464"/>
            <a:ext cx="28159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962692" y="4131370"/>
            <a:ext cx="7210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South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Korea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803763" y="4259372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175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280369" y="4310173"/>
            <a:ext cx="413553" cy="1761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90%</a:t>
            </a:r>
          </a:p>
          <a:p>
            <a:pPr marL="56465" marR="0">
              <a:lnSpc>
                <a:spcPts val="898"/>
              </a:lnSpc>
              <a:spcBef>
                <a:spcPts val="3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60%</a:t>
            </a:r>
          </a:p>
          <a:p>
            <a:pPr marL="56465" marR="0">
              <a:lnSpc>
                <a:spcPts val="898"/>
              </a:lnSpc>
              <a:spcBef>
                <a:spcPts val="3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30%</a:t>
            </a:r>
          </a:p>
          <a:p>
            <a:pPr marL="56465" marR="0">
              <a:lnSpc>
                <a:spcPts val="898"/>
              </a:lnSpc>
              <a:spcBef>
                <a:spcPts val="3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56465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112931" marR="0">
              <a:lnSpc>
                <a:spcPts val="898"/>
              </a:lnSpc>
              <a:spcBef>
                <a:spcPts val="3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188305" y="4355869"/>
            <a:ext cx="484760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SNUIJA+Arial-BoldMT"/>
                <a:cs typeface="SNUIJA+Arial-BoldMT"/>
              </a:rPr>
              <a:t>+12.87%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371368" y="4364243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163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046637" y="4392907"/>
            <a:ext cx="754750" cy="396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Key</a:t>
            </a:r>
            <a:r>
              <a:rPr dirty="0" sz="8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Drivers</a:t>
            </a:r>
            <a:r>
              <a:rPr dirty="0" sz="8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939048" y="4460005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152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526806" y="4453865"/>
            <a:ext cx="487043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0">
                <a:solidFill>
                  <a:srgbClr val="000000"/>
                </a:solidFill>
                <a:latin typeface="SNUIJA+Arial-BoldMT"/>
                <a:cs typeface="SNUIJA+Arial-BoldMT"/>
              </a:rPr>
              <a:t>CAGR: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’19-’25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647321" y="4495930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23%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095903" y="4495930"/>
            <a:ext cx="356765" cy="5481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23%</a:t>
            </a:r>
          </a:p>
          <a:p>
            <a:pPr marL="0" marR="0">
              <a:lnSpc>
                <a:spcPts val="898"/>
              </a:lnSpc>
              <a:spcBef>
                <a:spcPts val="221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544485" y="4503978"/>
            <a:ext cx="356765" cy="5561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24%</a:t>
            </a:r>
          </a:p>
          <a:p>
            <a:pPr marL="0" marR="0">
              <a:lnSpc>
                <a:spcPts val="898"/>
              </a:lnSpc>
              <a:spcBef>
                <a:spcPts val="228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750157" y="4529707"/>
            <a:ext cx="356765" cy="602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27%</a:t>
            </a:r>
          </a:p>
          <a:p>
            <a:pPr marL="0" marR="0">
              <a:lnSpc>
                <a:spcPts val="898"/>
              </a:lnSpc>
              <a:spcBef>
                <a:spcPts val="260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29%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198738" y="4523777"/>
            <a:ext cx="356765" cy="607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26%</a:t>
            </a:r>
          </a:p>
          <a:p>
            <a:pPr marL="0" marR="0">
              <a:lnSpc>
                <a:spcPts val="898"/>
              </a:lnSpc>
              <a:spcBef>
                <a:spcPts val="268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30%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993068" y="4521663"/>
            <a:ext cx="356765" cy="546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26%</a:t>
            </a:r>
          </a:p>
          <a:p>
            <a:pPr marL="0" marR="0">
              <a:lnSpc>
                <a:spcPts val="898"/>
              </a:lnSpc>
              <a:spcBef>
                <a:spcPts val="220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23%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441650" y="4533941"/>
            <a:ext cx="356765" cy="5506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28%</a:t>
            </a:r>
          </a:p>
          <a:p>
            <a:pPr marL="0" marR="0">
              <a:lnSpc>
                <a:spcPts val="898"/>
              </a:lnSpc>
              <a:spcBef>
                <a:spcPts val="223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22%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10040" y="4549827"/>
            <a:ext cx="28159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506634" y="4574031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139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074220" y="4695569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125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347494" y="4685711"/>
            <a:ext cx="480117" cy="8063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58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27.5%</a:t>
            </a:r>
          </a:p>
          <a:p>
            <a:pPr marL="0" marR="0">
              <a:lnSpc>
                <a:spcPts val="1005"/>
              </a:lnSpc>
              <a:spcBef>
                <a:spcPts val="403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17.3%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641807" y="4827804"/>
            <a:ext cx="28082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110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647321" y="490799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28%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003706" y="4897729"/>
            <a:ext cx="419187" cy="431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  <a:p>
            <a:pPr marL="0" marR="0">
              <a:lnSpc>
                <a:spcPts val="898"/>
              </a:lnSpc>
              <a:spcBef>
                <a:spcPts val="13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578779" y="4897729"/>
            <a:ext cx="385134" cy="431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9.3%</a:t>
            </a:r>
          </a:p>
          <a:p>
            <a:pPr marL="0" marR="0">
              <a:lnSpc>
                <a:spcPts val="898"/>
              </a:lnSpc>
              <a:spcBef>
                <a:spcPts val="13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8.9%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234143" y="4967640"/>
            <a:ext cx="23166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94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10040" y="4987191"/>
            <a:ext cx="281596" cy="10115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49499" marR="0">
              <a:lnSpc>
                <a:spcPts val="777"/>
              </a:lnSpc>
              <a:spcBef>
                <a:spcPts val="2616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98998" marR="0">
              <a:lnSpc>
                <a:spcPts val="777"/>
              </a:lnSpc>
              <a:spcBef>
                <a:spcPts val="2666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210675" y="5085366"/>
            <a:ext cx="47805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55.2%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01729" y="5134878"/>
            <a:ext cx="23166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75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778414" y="5270186"/>
            <a:ext cx="299977" cy="272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7%</a:t>
            </a:r>
          </a:p>
          <a:p>
            <a:pPr marL="0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8%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647321" y="5286283"/>
            <a:ext cx="356765" cy="353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19%</a:t>
            </a:r>
          </a:p>
          <a:p>
            <a:pPr marL="28235" marR="0">
              <a:lnSpc>
                <a:spcPts val="898"/>
              </a:lnSpc>
              <a:spcBef>
                <a:spcPts val="68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095903" y="5270185"/>
            <a:ext cx="356765" cy="377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21%</a:t>
            </a:r>
          </a:p>
          <a:p>
            <a:pPr marL="28257" marR="0">
              <a:lnSpc>
                <a:spcPts val="898"/>
              </a:lnSpc>
              <a:spcBef>
                <a:spcPts val="87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544485" y="5270185"/>
            <a:ext cx="356765" cy="353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19%</a:t>
            </a:r>
          </a:p>
          <a:p>
            <a:pPr marL="28257" marR="0">
              <a:lnSpc>
                <a:spcPts val="898"/>
              </a:lnSpc>
              <a:spcBef>
                <a:spcPts val="68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993068" y="5262137"/>
            <a:ext cx="356765" cy="3614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28257" marR="0">
              <a:lnSpc>
                <a:spcPts val="898"/>
              </a:lnSpc>
              <a:spcBef>
                <a:spcPts val="74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441650" y="5252734"/>
            <a:ext cx="356765" cy="351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18%</a:t>
            </a:r>
          </a:p>
          <a:p>
            <a:pPr marL="28257" marR="0">
              <a:lnSpc>
                <a:spcPts val="898"/>
              </a:lnSpc>
              <a:spcBef>
                <a:spcPts val="67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198738" y="5312379"/>
            <a:ext cx="356765" cy="298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11%</a:t>
            </a:r>
          </a:p>
          <a:p>
            <a:pPr marL="28257" marR="0">
              <a:lnSpc>
                <a:spcPts val="898"/>
              </a:lnSpc>
              <a:spcBef>
                <a:spcPts val="254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003707" y="5487403"/>
            <a:ext cx="48165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578779" y="5487403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9.7%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798169" y="5543839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246729" y="5543839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695289" y="5531688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349586" y="5567984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2%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750157" y="5688713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29%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5198738" y="571887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25%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5647321" y="572895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24%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441650" y="5737251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23%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095903" y="575151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544485" y="574505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22%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993068" y="574505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22%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53763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185558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618944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050739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2484125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2915920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3347715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3781101" y="5939781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4738404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5186045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5635320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6082962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6532237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6979878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7429153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364012" y="6138230"/>
            <a:ext cx="4623870" cy="1890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3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2021;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2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refer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revenue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leading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iPhone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app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publishers</a:t>
            </a:r>
          </a:p>
          <a:p>
            <a:pPr marL="0" marR="0">
              <a:lnSpc>
                <a:spcPts val="563"/>
              </a:lnSpc>
              <a:spcBef>
                <a:spcPts val="8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(Clement,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Statista),</a:t>
            </a:r>
            <a:r>
              <a:rPr dirty="0" sz="500" spc="1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(Mordor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intelligence.</a:t>
            </a:r>
            <a:r>
              <a:rPr dirty="0" sz="5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(All</a:t>
            </a:r>
            <a:r>
              <a:rPr dirty="0" sz="5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Everything.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2022.)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45631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2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2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shift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consumption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disrupted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Sony,</a:t>
            </a:r>
            <a:r>
              <a:rPr dirty="0" sz="14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Nintendo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paving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way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426635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6" y="1097669"/>
            <a:ext cx="211220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Home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19240" y="1097669"/>
            <a:ext cx="36544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Major</a:t>
            </a:r>
            <a:r>
              <a:rPr dirty="0" sz="11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Player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2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Ranked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2022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9554" y="1423128"/>
            <a:ext cx="197133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2215" y="1423128"/>
            <a:ext cx="49477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$65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9.7%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47224" y="144269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45238" y="1597837"/>
            <a:ext cx="17071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SONY’s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Playstation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1456" y="1651699"/>
            <a:ext cx="564394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gamers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technological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advancements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continue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demand,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surge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COVID-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pandemic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66495" y="1654303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47224" y="1745386"/>
            <a:ext cx="293331" cy="1390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0" marR="0">
              <a:lnSpc>
                <a:spcPts val="1112"/>
              </a:lnSpc>
              <a:spcBef>
                <a:spcPts val="127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1112"/>
              </a:lnSpc>
              <a:spcBef>
                <a:spcPts val="127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0" marR="0">
              <a:lnSpc>
                <a:spcPts val="1112"/>
              </a:lnSpc>
              <a:spcBef>
                <a:spcPts val="127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70582" marR="0">
              <a:lnSpc>
                <a:spcPts val="1112"/>
              </a:lnSpc>
              <a:spcBef>
                <a:spcPts val="12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612674" y="1750260"/>
            <a:ext cx="1971754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83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shifted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favor,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38706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sold.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8795" y="2185116"/>
            <a:ext cx="197190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1077" y="2185116"/>
            <a:ext cx="56435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~41%</a:t>
            </a:r>
            <a:r>
              <a:rPr dirty="0" sz="1000" spc="2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stems</a:t>
            </a:r>
            <a:r>
              <a:rPr dirty="0" sz="10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Online</a:t>
            </a:r>
            <a:r>
              <a:rPr dirty="0" sz="1000" spc="20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host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45285" y="232524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24077" y="2435290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702866" y="246471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0950" y="2566110"/>
            <a:ext cx="564520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Virtual</a:t>
            </a:r>
            <a:r>
              <a:rPr dirty="0" sz="1000" spc="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Reality</a:t>
            </a:r>
            <a:r>
              <a:rPr dirty="0" sz="1000" spc="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</a:t>
            </a:r>
            <a:r>
              <a:rPr dirty="0" sz="10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10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gamers</a:t>
            </a:r>
            <a:r>
              <a:rPr dirty="0" sz="10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reason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investors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believe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that</a:t>
            </a:r>
            <a:r>
              <a:rPr dirty="0" sz="1000" spc="5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59%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  <a:r>
              <a:rPr dirty="0" sz="1000" spc="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dominate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directed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216963" y="267542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695752" y="283349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174542" y="2912535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653331" y="2979168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132103" y="3027235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610911" y="303339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28794" y="309952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00950" y="3099527"/>
            <a:ext cx="564217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previous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decades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consumption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shifted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01076" y="3251950"/>
            <a:ext cx="509648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20%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2009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83%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2018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trend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7807" y="3258864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21528" y="3593029"/>
            <a:ext cx="316980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Home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392032" y="3593029"/>
            <a:ext cx="23701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Home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Shift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Digital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135768" y="3593029"/>
            <a:ext cx="346546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Split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Top</a:t>
            </a:r>
            <a:r>
              <a:rPr dirty="0" sz="1100" spc="4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three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840537" y="4030514"/>
            <a:ext cx="399453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386663" y="4030514"/>
            <a:ext cx="329348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18734" y="410350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24868" y="4297089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+9.70%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18734" y="4330492"/>
            <a:ext cx="265975" cy="17410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8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951617" y="433863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471201" y="440443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495349" y="441076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046637" y="4392907"/>
            <a:ext cx="754750" cy="396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Key</a:t>
            </a:r>
            <a:r>
              <a:rPr dirty="0" sz="8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Drivers</a:t>
            </a:r>
            <a:r>
              <a:rPr dirty="0" sz="8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155624" y="4444100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526806" y="4453865"/>
            <a:ext cx="487043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0">
                <a:solidFill>
                  <a:srgbClr val="000000"/>
                </a:solidFill>
                <a:latin typeface="SNUIJA+Arial-BoldMT"/>
                <a:cs typeface="SNUIJA+Arial-BoldMT"/>
              </a:rPr>
              <a:t>CAGR: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’19-’25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90784" y="4497464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815899" y="448537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476174" y="4526650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510365" y="4564853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136449" y="4591737"/>
            <a:ext cx="356765" cy="977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39%</a:t>
            </a:r>
          </a:p>
          <a:p>
            <a:pPr marL="0" marR="0">
              <a:lnSpc>
                <a:spcPts val="898"/>
              </a:lnSpc>
              <a:spcBef>
                <a:spcPts val="5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61%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796724" y="4650475"/>
            <a:ext cx="356765" cy="976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46%</a:t>
            </a:r>
          </a:p>
          <a:p>
            <a:pPr marL="0" marR="0">
              <a:lnSpc>
                <a:spcPts val="898"/>
              </a:lnSpc>
              <a:spcBef>
                <a:spcPts val="5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54%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175839" y="4654308"/>
            <a:ext cx="38204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27%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029949" y="4677168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455412" y="4715562"/>
            <a:ext cx="356765" cy="977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54%</a:t>
            </a:r>
          </a:p>
          <a:p>
            <a:pPr marL="0" marR="0">
              <a:lnSpc>
                <a:spcPts val="898"/>
              </a:lnSpc>
              <a:spcBef>
                <a:spcPts val="5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46%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549531" y="4768669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46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115687" y="4806050"/>
            <a:ext cx="356765" cy="9776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65%</a:t>
            </a:r>
          </a:p>
          <a:p>
            <a:pPr marL="0" marR="0">
              <a:lnSpc>
                <a:spcPts val="898"/>
              </a:lnSpc>
              <a:spcBef>
                <a:spcPts val="5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775962" y="4839387"/>
            <a:ext cx="356765" cy="977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69%</a:t>
            </a:r>
          </a:p>
          <a:p>
            <a:pPr marL="0" marR="0">
              <a:lnSpc>
                <a:spcPts val="898"/>
              </a:lnSpc>
              <a:spcBef>
                <a:spcPts val="5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31%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272548" y="4827059"/>
            <a:ext cx="38204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39%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69115" y="488251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41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003706" y="4897729"/>
            <a:ext cx="419187" cy="431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  <a:p>
            <a:pPr marL="0" marR="0">
              <a:lnSpc>
                <a:spcPts val="898"/>
              </a:lnSpc>
              <a:spcBef>
                <a:spcPts val="13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578779" y="4897729"/>
            <a:ext cx="385134" cy="431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7.2%</a:t>
            </a:r>
          </a:p>
          <a:p>
            <a:pPr marL="0" marR="0">
              <a:lnSpc>
                <a:spcPts val="898"/>
              </a:lnSpc>
              <a:spcBef>
                <a:spcPts val="13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6.4%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436237" y="4929875"/>
            <a:ext cx="356765" cy="9776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80%</a:t>
            </a:r>
          </a:p>
          <a:p>
            <a:pPr marL="0" marR="0">
              <a:lnSpc>
                <a:spcPts val="898"/>
              </a:lnSpc>
              <a:spcBef>
                <a:spcPts val="5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88697" y="504134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34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495349" y="523626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83%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155624" y="526801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79%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815899" y="530928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74%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476174" y="535056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69%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003707" y="5487403"/>
            <a:ext cx="48165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578779" y="5487403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7.7%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979372" y="5524509"/>
            <a:ext cx="38204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34%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45782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026813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506210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987241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2468272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2947669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3428700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908097" y="60078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4424086" y="6007831"/>
            <a:ext cx="3437377" cy="152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2009</a:t>
            </a:r>
            <a:r>
              <a:rPr dirty="0" sz="80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2010</a:t>
            </a:r>
            <a:r>
              <a:rPr dirty="0" sz="80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  <a:r>
              <a:rPr dirty="0" sz="800" spc="6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2012</a:t>
            </a:r>
            <a:r>
              <a:rPr dirty="0" sz="800" spc="6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  <a:r>
              <a:rPr dirty="0" sz="80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  <a:r>
              <a:rPr dirty="0" sz="800" spc="6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  <a:r>
              <a:rPr dirty="0" sz="800" spc="6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81952" y="6191418"/>
            <a:ext cx="2672652" cy="1911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</a:p>
          <a:p>
            <a:pPr marL="0" marR="0">
              <a:lnSpc>
                <a:spcPts val="563"/>
              </a:lnSpc>
              <a:spcBef>
                <a:spcPts val="25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(Clement,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(Mordor</a:t>
            </a:r>
            <a:r>
              <a:rPr dirty="0" sz="500" spc="-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intelligence.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7715" y="143872"/>
            <a:ext cx="9941333" cy="62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2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matured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experiencing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sectors,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7715" y="727595"/>
            <a:ext cx="547420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sectors</a:t>
            </a:r>
            <a:r>
              <a:rPr dirty="0" sz="14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following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sophisticated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5" y="1097669"/>
            <a:ext cx="126086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14628" y="1105568"/>
            <a:ext cx="214660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Size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3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20">
                <a:solidFill>
                  <a:srgbClr val="1f5fa0"/>
                </a:solidFill>
                <a:latin typeface="SNUIJA+Arial-BoldMT"/>
                <a:cs typeface="SNUIJA+Arial-BoldMT"/>
              </a:rPr>
              <a:t>AR,</a:t>
            </a:r>
            <a:r>
              <a:rPr dirty="0" sz="1100" spc="8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VR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69600" y="142520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808" y="1460310"/>
            <a:ext cx="196938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2217" y="1460310"/>
            <a:ext cx="676061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Virtual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reality</a:t>
            </a:r>
            <a:r>
              <a:rPr dirty="0" sz="1000" spc="1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enjoyed</a:t>
            </a:r>
            <a:r>
              <a:rPr dirty="0" sz="1000" spc="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strong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interest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both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consumers</a:t>
            </a:r>
            <a:r>
              <a:rPr dirty="0" sz="1000" spc="-3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-2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one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technologies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future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2217" y="1650807"/>
            <a:ext cx="460493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</a:t>
            </a:r>
            <a:r>
              <a:rPr dirty="0" sz="1000" spc="-4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2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867%</a:t>
            </a:r>
            <a:r>
              <a:rPr dirty="0" sz="1000" spc="2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from</a:t>
            </a:r>
            <a:r>
              <a:rPr dirty="0" sz="1000" spc="23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2021,</a:t>
            </a:r>
            <a:r>
              <a:rPr dirty="0" sz="1000" spc="1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40404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3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113%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69600" y="1656577"/>
            <a:ext cx="322762" cy="154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898"/>
              </a:lnSpc>
              <a:spcBef>
                <a:spcPts val="92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92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898"/>
              </a:lnSpc>
              <a:spcBef>
                <a:spcPts val="97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92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92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92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45538" y="1667562"/>
            <a:ext cx="173274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VR,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MR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size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1836" y="1841304"/>
            <a:ext cx="684131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Sales</a:t>
            </a:r>
            <a:r>
              <a:rPr dirty="0" sz="1000" spc="6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6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hardware</a:t>
            </a:r>
            <a:r>
              <a:rPr dirty="0" sz="1000" spc="8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4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software</a:t>
            </a:r>
            <a:r>
              <a:rPr dirty="0" sz="1000" spc="7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6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seeing</a:t>
            </a:r>
            <a:r>
              <a:rPr dirty="0" sz="1000" spc="5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14">
                <a:solidFill>
                  <a:srgbClr val="40404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7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16%</a:t>
            </a:r>
            <a:r>
              <a:rPr dirty="0" sz="1000" spc="8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from</a:t>
            </a:r>
            <a:r>
              <a:rPr dirty="0" sz="1000" spc="7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2016-2023,</a:t>
            </a:r>
            <a:r>
              <a:rPr dirty="0" sz="1000" spc="6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while</a:t>
            </a:r>
            <a:r>
              <a:rPr dirty="0" sz="1000" spc="6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7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gaming</a:t>
            </a:r>
            <a:r>
              <a:rPr dirty="0" sz="1000" spc="5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revenue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takes</a:t>
            </a:r>
            <a:r>
              <a:rPr dirty="0" sz="1000" spc="-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half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$5.1</a:t>
            </a:r>
            <a:r>
              <a:rPr dirty="0" sz="1000" spc="2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2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1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projected</a:t>
            </a:r>
            <a:r>
              <a:rPr dirty="0" sz="1000" spc="3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3">
                <a:solidFill>
                  <a:srgbClr val="40404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3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29%.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112857" y="182362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297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9427" y="2184223"/>
            <a:ext cx="196811" cy="5223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1710" y="2184223"/>
            <a:ext cx="683902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Many</a:t>
            </a:r>
            <a:r>
              <a:rPr dirty="0" sz="1000" spc="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renowned</a:t>
            </a:r>
            <a:r>
              <a:rPr dirty="0" sz="1000" spc="7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7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such</a:t>
            </a:r>
            <a:r>
              <a:rPr dirty="0" sz="1000" spc="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as</a:t>
            </a:r>
            <a:r>
              <a:rPr dirty="0" sz="1000" spc="6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Microsoft</a:t>
            </a:r>
            <a:r>
              <a:rPr dirty="0" sz="1000" spc="9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Facebook/Meta</a:t>
            </a:r>
            <a:r>
              <a:rPr dirty="0" sz="1000" spc="9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are</a:t>
            </a:r>
            <a:r>
              <a:rPr dirty="0" sz="1000" spc="5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heavily</a:t>
            </a:r>
            <a:r>
              <a:rPr dirty="0" sz="1000" spc="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investing</a:t>
            </a:r>
            <a:r>
              <a:rPr dirty="0" sz="1000" spc="8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into</a:t>
            </a:r>
            <a:r>
              <a:rPr dirty="0" sz="1000" spc="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7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6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order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ready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Metaverse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000" spc="-3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concept</a:t>
            </a:r>
            <a:r>
              <a:rPr dirty="0" sz="1000" spc="-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that</a:t>
            </a:r>
            <a:r>
              <a:rPr dirty="0" sz="1000" spc="-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combines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users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connect</a:t>
            </a:r>
            <a:r>
              <a:rPr dirty="0" sz="1000" spc="-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-1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virtual</a:t>
            </a:r>
            <a:r>
              <a:rPr dirty="0" sz="1000" spc="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space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720264" y="2235093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+113%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1583" y="2527143"/>
            <a:ext cx="683849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After</a:t>
            </a:r>
            <a:r>
              <a:rPr dirty="0" sz="1000" spc="3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disruption</a:t>
            </a:r>
            <a:r>
              <a:rPr dirty="0" sz="1000" spc="5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4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gaming</a:t>
            </a:r>
            <a:r>
              <a:rPr dirty="0" sz="1000" spc="3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3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market,</a:t>
            </a:r>
            <a:r>
              <a:rPr dirty="0" sz="1000" spc="2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multiple</a:t>
            </a:r>
            <a:r>
              <a:rPr dirty="0" sz="1000" spc="3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other</a:t>
            </a:r>
            <a:r>
              <a:rPr dirty="0" sz="1000" spc="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industries</a:t>
            </a:r>
            <a:r>
              <a:rPr dirty="0" sz="1000" spc="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will</a:t>
            </a:r>
            <a:r>
              <a:rPr dirty="0" sz="1000" spc="2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 spc="4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impacted</a:t>
            </a:r>
            <a:r>
              <a:rPr dirty="0" sz="1000" spc="3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3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rise</a:t>
            </a:r>
            <a:r>
              <a:rPr dirty="0" sz="1000" spc="3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sophisticated</a:t>
            </a:r>
            <a:r>
              <a:rPr dirty="0" sz="1000" spc="1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reliable</a:t>
            </a:r>
            <a:r>
              <a:rPr dirty="0" sz="1000" spc="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technology,</a:t>
            </a:r>
            <a:r>
              <a:rPr dirty="0" sz="1000" spc="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especially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healthcare</a:t>
            </a:r>
            <a:r>
              <a:rPr dirty="0" sz="1000" spc="2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education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583988" y="2560530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+867%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235366" y="262121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89133" y="2902997"/>
            <a:ext cx="190908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Virtual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Reality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Players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72990" y="2893243"/>
            <a:ext cx="176663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Hardware</a:t>
            </a:r>
            <a:r>
              <a:rPr dirty="0" sz="1100" spc="-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Providers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386133" y="292721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08643" y="305550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982531" y="327621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51495" y="336469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329420" y="336469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205710" y="336469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83635" y="336469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634669" y="3598470"/>
            <a:ext cx="325536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85:</a:t>
            </a:r>
            <a:r>
              <a:rPr dirty="0" sz="8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VR/AR</a:t>
            </a:r>
            <a:r>
              <a:rPr dirty="0" sz="8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Application</a:t>
            </a:r>
            <a:r>
              <a:rPr dirty="0" sz="8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44683" y="3661210"/>
            <a:ext cx="326415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Further</a:t>
            </a:r>
            <a:r>
              <a:rPr dirty="0" sz="11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sectors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expected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witness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disruption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022471" y="3682512"/>
            <a:ext cx="164577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VR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Sector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69887" y="4017112"/>
            <a:ext cx="1399036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Healthcare/medical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devices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Education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51462" y="4009125"/>
            <a:ext cx="221550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(VR)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361362" y="4036112"/>
            <a:ext cx="3740898" cy="35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(VR)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hardware</a:t>
            </a:r>
            <a:r>
              <a:rPr dirty="0" sz="8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software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  <a:p>
            <a:pPr marL="288851" marR="0">
              <a:lnSpc>
                <a:spcPts val="898"/>
              </a:lnSpc>
              <a:spcBef>
                <a:spcPts val="6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695729" y="407596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38%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043414" y="4155813"/>
            <a:ext cx="294447" cy="1991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</a:t>
            </a:r>
          </a:p>
          <a:p>
            <a:pPr marL="0" marR="0">
              <a:lnSpc>
                <a:spcPts val="898"/>
              </a:lnSpc>
              <a:spcBef>
                <a:spcPts val="15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</a:t>
            </a:r>
          </a:p>
          <a:p>
            <a:pPr marL="0" marR="0">
              <a:lnSpc>
                <a:spcPts val="898"/>
              </a:lnSpc>
              <a:spcBef>
                <a:spcPts val="15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  <a:p>
            <a:pPr marL="0" marR="0">
              <a:lnSpc>
                <a:spcPts val="898"/>
              </a:lnSpc>
              <a:spcBef>
                <a:spcPts val="15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</a:p>
          <a:p>
            <a:pPr marL="0" marR="0">
              <a:lnSpc>
                <a:spcPts val="898"/>
              </a:lnSpc>
              <a:spcBef>
                <a:spcPts val="15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  <a:p>
            <a:pPr marL="0" marR="0">
              <a:lnSpc>
                <a:spcPts val="898"/>
              </a:lnSpc>
              <a:spcBef>
                <a:spcPts val="15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  <a:p>
            <a:pPr marL="0" marR="0">
              <a:lnSpc>
                <a:spcPts val="898"/>
              </a:lnSpc>
              <a:spcBef>
                <a:spcPts val="15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956957" y="422953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28%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621095" y="428568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69887" y="4347227"/>
            <a:ext cx="159070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Workforce</a:t>
            </a:r>
            <a:r>
              <a:rPr dirty="0" sz="8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development/training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661765" y="4383111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650214" y="4395690"/>
            <a:ext cx="294447" cy="1726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5.0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4.5</a:t>
            </a:r>
          </a:p>
          <a:p>
            <a:pPr marL="0" marR="0">
              <a:lnSpc>
                <a:spcPts val="898"/>
              </a:lnSpc>
              <a:spcBef>
                <a:spcPts val="3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4.0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3.5</a:t>
            </a:r>
          </a:p>
          <a:p>
            <a:pPr marL="0" marR="0">
              <a:lnSpc>
                <a:spcPts val="898"/>
              </a:lnSpc>
              <a:spcBef>
                <a:spcPts val="3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  <a:p>
            <a:pPr marL="0" marR="0">
              <a:lnSpc>
                <a:spcPts val="898"/>
              </a:lnSpc>
              <a:spcBef>
                <a:spcPts val="3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  <a:p>
            <a:pPr marL="0" marR="0">
              <a:lnSpc>
                <a:spcPts val="898"/>
              </a:lnSpc>
              <a:spcBef>
                <a:spcPts val="3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  <a:p>
            <a:pPr marL="0" marR="0">
              <a:lnSpc>
                <a:spcPts val="898"/>
              </a:lnSpc>
              <a:spcBef>
                <a:spcPts val="3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07708" y="444638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246048" y="444378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69887" y="4512336"/>
            <a:ext cx="79944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294759" y="4536684"/>
            <a:ext cx="502720" cy="3057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80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21%</a:t>
            </a:r>
          </a:p>
          <a:p>
            <a:pPr marL="0" marR="0">
              <a:lnSpc>
                <a:spcPts val="898"/>
              </a:lnSpc>
              <a:spcBef>
                <a:spcPts val="3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120908" y="4584593"/>
            <a:ext cx="542542" cy="4192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19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+16%</a:t>
            </a:r>
          </a:p>
          <a:p>
            <a:pPr marL="0" marR="0">
              <a:lnSpc>
                <a:spcPts val="898"/>
              </a:lnSpc>
              <a:spcBef>
                <a:spcPts val="12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69887" y="4677444"/>
            <a:ext cx="6644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Automotive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871002" y="472678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3.7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373539" y="475211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76206" y="4822718"/>
            <a:ext cx="523443" cy="3872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+29%</a:t>
            </a:r>
          </a:p>
          <a:p>
            <a:pPr marL="228996" marR="0">
              <a:lnSpc>
                <a:spcPts val="898"/>
              </a:lnSpc>
              <a:spcBef>
                <a:spcPts val="9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69887" y="4842451"/>
            <a:ext cx="1321143" cy="1142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advertising</a:t>
            </a:r>
          </a:p>
          <a:p>
            <a:pPr marL="0" marR="0">
              <a:lnSpc>
                <a:spcPts val="898"/>
              </a:lnSpc>
              <a:spcBef>
                <a:spcPts val="40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Logistics/transportation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Retail/ecommerce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Military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defense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Commercial</a:t>
            </a:r>
            <a:r>
              <a:rPr dirty="0" sz="8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estate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Residential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estate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Tourism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072970" y="4843830"/>
            <a:ext cx="356765" cy="3057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16%</a:t>
            </a:r>
          </a:p>
          <a:p>
            <a:pPr marL="0" marR="0">
              <a:lnSpc>
                <a:spcPts val="898"/>
              </a:lnSpc>
              <a:spcBef>
                <a:spcPts val="3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001794" y="4873518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+71%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039370" y="493618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745861" y="507301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2.6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495955" y="507301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2.6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851149" y="5150977"/>
            <a:ext cx="502748" cy="4593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83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  <a:p>
            <a:pPr marL="0" marR="0">
              <a:lnSpc>
                <a:spcPts val="898"/>
              </a:lnSpc>
              <a:spcBef>
                <a:spcPts val="31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13%</a:t>
            </a:r>
          </a:p>
          <a:p>
            <a:pPr marL="0" marR="0">
              <a:lnSpc>
                <a:spcPts val="898"/>
              </a:lnSpc>
              <a:spcBef>
                <a:spcPts val="31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370814" y="519949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2.2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371033" y="5241907"/>
            <a:ext cx="29444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995767" y="532597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036865" y="542756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702695" y="554922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630977" y="561169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368527" y="567087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0.4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179637" y="5765271"/>
            <a:ext cx="380395" cy="30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84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5%</a:t>
            </a:r>
          </a:p>
          <a:p>
            <a:pPr marL="0" marR="0">
              <a:lnSpc>
                <a:spcPts val="898"/>
              </a:lnSpc>
              <a:spcBef>
                <a:spcPts val="3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9887" y="5998211"/>
            <a:ext cx="40776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953185" y="6058682"/>
            <a:ext cx="300398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9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9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9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9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800" spc="9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800" spc="9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800" spc="9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325737" y="6084082"/>
            <a:ext cx="27167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6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6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6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800" spc="6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800" spc="6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800" spc="6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  <a:r>
              <a:rPr dirty="0" sz="800" spc="6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2907" y="6280681"/>
            <a:ext cx="233014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(Grand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View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Research,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7715" y="143872"/>
            <a:ext cx="9609170" cy="62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2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Rising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</a:t>
            </a:r>
            <a:r>
              <a:rPr dirty="0" sz="14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concept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room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prosper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7715" y="727595"/>
            <a:ext cx="667225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particularly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adaptations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2907" y="1108854"/>
            <a:ext cx="127782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Trends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92079" y="1105568"/>
            <a:ext cx="381477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Gartners</a:t>
            </a:r>
            <a:r>
              <a:rPr dirty="0" sz="1100" spc="-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Hype</a:t>
            </a:r>
            <a:r>
              <a:rPr dirty="0" sz="1100" spc="6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Cycle</a:t>
            </a:r>
            <a:r>
              <a:rPr dirty="0" sz="1100" spc="5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Emerging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Technologies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(2018)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5442" y="145195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7528" y="1451950"/>
            <a:ext cx="4520694" cy="1398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Virtual</a:t>
            </a:r>
            <a:r>
              <a:rPr dirty="0" sz="1000" spc="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reality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000" spc="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been</a:t>
            </a:r>
            <a:r>
              <a:rPr dirty="0" sz="1000" spc="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thriving</a:t>
            </a:r>
            <a:r>
              <a:rPr dirty="0" sz="1000" spc="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seen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investments,</a:t>
            </a:r>
            <a:r>
              <a:rPr dirty="0" sz="1000" spc="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especially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consumer</a:t>
            </a:r>
            <a:r>
              <a:rPr dirty="0" sz="1000" spc="2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segment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These</a:t>
            </a:r>
            <a:r>
              <a:rPr dirty="0" sz="1000" spc="1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investments</a:t>
            </a:r>
            <a:r>
              <a:rPr dirty="0" sz="1000" spc="1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stem</a:t>
            </a:r>
            <a:r>
              <a:rPr dirty="0" sz="1000" spc="19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from</a:t>
            </a:r>
            <a:r>
              <a:rPr dirty="0" sz="1000" spc="18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16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promise</a:t>
            </a:r>
            <a:r>
              <a:rPr dirty="0" sz="1000" spc="1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19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1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“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future</a:t>
            </a:r>
            <a:r>
              <a:rPr dirty="0" sz="1000" spc="19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0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”,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including</a:t>
            </a:r>
            <a:r>
              <a:rPr dirty="0" sz="1000" spc="7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6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new</a:t>
            </a:r>
            <a:r>
              <a:rPr dirty="0" sz="1000" spc="7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way</a:t>
            </a:r>
            <a:r>
              <a:rPr dirty="0" sz="1000" spc="4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6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consume</a:t>
            </a:r>
            <a:r>
              <a:rPr dirty="0" sz="1000" spc="6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enjoy</a:t>
            </a:r>
            <a:r>
              <a:rPr dirty="0" sz="1000" spc="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video</a:t>
            </a:r>
            <a:r>
              <a:rPr dirty="0" sz="1000" spc="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games</a:t>
            </a:r>
            <a:r>
              <a:rPr dirty="0" sz="1000" spc="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shows/movies,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connect</a:t>
            </a:r>
            <a:r>
              <a:rPr dirty="0" sz="1000" spc="3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people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around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world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5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rise</a:t>
            </a:r>
            <a:r>
              <a:rPr dirty="0" sz="1000" spc="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“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Metaverse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”</a:t>
            </a:r>
            <a:r>
              <a:rPr dirty="0" sz="1000" spc="6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000" spc="6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initiated</a:t>
            </a:r>
            <a:r>
              <a:rPr dirty="0" sz="1000" spc="5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new</a:t>
            </a:r>
            <a:r>
              <a:rPr dirty="0" sz="1000" spc="4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trend</a:t>
            </a:r>
            <a:r>
              <a:rPr dirty="0" sz="1000" spc="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kicked</a:t>
            </a:r>
            <a:r>
              <a:rPr dirty="0" sz="1000" spc="5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off</a:t>
            </a:r>
            <a:r>
              <a:rPr dirty="0" sz="1000" spc="7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race</a:t>
            </a:r>
          </a:p>
          <a:p>
            <a:pPr marL="379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building</a:t>
            </a:r>
            <a:r>
              <a:rPr dirty="0" sz="1000" spc="2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robust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intuitive</a:t>
            </a:r>
            <a:r>
              <a:rPr dirty="0" sz="1000" spc="2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infrastructure</a:t>
            </a:r>
            <a:r>
              <a:rPr dirty="0" sz="1000" spc="-2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</a:t>
            </a:r>
          </a:p>
          <a:p>
            <a:pPr marL="50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Currently,</a:t>
            </a:r>
            <a:r>
              <a:rPr dirty="0" sz="1000" spc="15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1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1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still</a:t>
            </a:r>
            <a:r>
              <a:rPr dirty="0" sz="1000" spc="1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not</a:t>
            </a:r>
            <a:r>
              <a:rPr dirty="0" sz="1000" spc="17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mainstream</a:t>
            </a:r>
            <a:r>
              <a:rPr dirty="0" sz="1000" spc="17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14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can</a:t>
            </a:r>
            <a:r>
              <a:rPr dirty="0" sz="1000" spc="13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 spc="1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regarded</a:t>
            </a:r>
            <a:r>
              <a:rPr dirty="0" sz="1000" spc="14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as</a:t>
            </a:r>
            <a:r>
              <a:rPr dirty="0" sz="1000" spc="15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1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visionary</a:t>
            </a:r>
          </a:p>
          <a:p>
            <a:pPr marL="378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adoption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curve: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92079" y="148190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63910" y="1481909"/>
            <a:ext cx="3100443" cy="124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2017</a:t>
            </a:r>
            <a:r>
              <a:rPr dirty="0" sz="1000" spc="38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placed</a:t>
            </a:r>
            <a:r>
              <a:rPr dirty="0" sz="1000" spc="3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VR/AR</a:t>
            </a:r>
            <a:r>
              <a:rPr dirty="0" sz="1000" spc="3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3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as</a:t>
            </a:r>
            <a:r>
              <a:rPr dirty="0" sz="1000" spc="39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</a:t>
            </a:r>
            <a:r>
              <a:rPr dirty="0" sz="1000" spc="38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emerging</a:t>
            </a:r>
          </a:p>
          <a:p>
            <a:pPr marL="38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technologies</a:t>
            </a:r>
            <a:r>
              <a:rPr dirty="0" sz="1000" spc="5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56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2-5</a:t>
            </a:r>
            <a:r>
              <a:rPr dirty="0" sz="1000" spc="55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5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5-10</a:t>
            </a:r>
            <a:r>
              <a:rPr dirty="0" sz="1000" spc="57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years</a:t>
            </a:r>
            <a:r>
              <a:rPr dirty="0" sz="1000" spc="5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on</a:t>
            </a:r>
            <a:r>
              <a:rPr dirty="0" sz="1000" spc="56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maturity</a:t>
            </a:r>
            <a:r>
              <a:rPr dirty="0" sz="1000" spc="1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development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timeline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respectively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40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2022,</a:t>
            </a:r>
            <a:r>
              <a:rPr dirty="0" sz="1000" spc="4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this</a:t>
            </a:r>
            <a:r>
              <a:rPr dirty="0" sz="1000" spc="4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places</a:t>
            </a:r>
            <a:r>
              <a:rPr dirty="0" sz="1000" spc="4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  <a:r>
              <a:rPr dirty="0" sz="1000" spc="39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theoretically</a:t>
            </a:r>
            <a:r>
              <a:rPr dirty="0" sz="1000" spc="38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ready</a:t>
            </a:r>
            <a:r>
              <a:rPr dirty="0" sz="1000" spc="41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for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mainstream</a:t>
            </a:r>
            <a:r>
              <a:rPr dirty="0" sz="1000" spc="2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1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mass</a:t>
            </a:r>
            <a:r>
              <a:rPr dirty="0" sz="1000" spc="30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distribution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However,</a:t>
            </a:r>
            <a:r>
              <a:rPr dirty="0" sz="1000" spc="74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barriers</a:t>
            </a:r>
            <a:r>
              <a:rPr dirty="0" sz="1000" spc="77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77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entry</a:t>
            </a:r>
            <a:r>
              <a:rPr dirty="0" sz="1000" spc="76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are</a:t>
            </a:r>
            <a:r>
              <a:rPr dirty="0" sz="1000" spc="77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high</a:t>
            </a:r>
            <a:r>
              <a:rPr dirty="0" sz="1000" spc="76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adoption</a:t>
            </a:r>
            <a:r>
              <a:rPr dirty="0" sz="1000" spc="7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rates</a:t>
            </a:r>
            <a:r>
              <a:rPr dirty="0" sz="1000" spc="7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are</a:t>
            </a:r>
            <a:r>
              <a:rPr dirty="0" sz="1000" spc="7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low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000" spc="3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currently</a:t>
            </a:r>
            <a:r>
              <a:rPr dirty="0" sz="1000" spc="3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slowing</a:t>
            </a:r>
            <a:r>
              <a:rPr dirty="0" sz="1000" spc="4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down</a:t>
            </a:r>
            <a:r>
              <a:rPr dirty="0" sz="1000" spc="5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efforts</a:t>
            </a:r>
            <a:r>
              <a:rPr dirty="0" sz="1000" spc="-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promise</a:t>
            </a:r>
            <a:r>
              <a:rPr dirty="0" sz="1000" spc="-3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Metaverse</a:t>
            </a:r>
            <a:r>
              <a:rPr dirty="0" sz="1000" spc="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future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87815" y="1565124"/>
            <a:ext cx="1637884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VR/AR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reaching</a:t>
            </a:r>
          </a:p>
          <a:p>
            <a:pPr marL="1531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maturity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1-2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89957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key</a:t>
            </a:r>
            <a:r>
              <a:rPr dirty="0" sz="8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challenge</a:t>
            </a:r>
            <a:r>
              <a:rPr dirty="0" sz="8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lies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70148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mass</a:t>
            </a:r>
            <a:r>
              <a:rPr dirty="0" sz="8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approaches</a:t>
            </a:r>
            <a:r>
              <a:rPr dirty="0" sz="8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36656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streamlining</a:t>
            </a:r>
            <a:r>
              <a:rPr dirty="0" sz="8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barriers</a:t>
            </a:r>
            <a:r>
              <a:rPr dirty="0" sz="8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8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entry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5499" y="175679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91754" y="1939178"/>
            <a:ext cx="19693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5373" y="2214064"/>
            <a:ext cx="19718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505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91755" y="270129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63910" y="2701292"/>
            <a:ext cx="309989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It</a:t>
            </a:r>
            <a:r>
              <a:rPr dirty="0" sz="1000" spc="4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5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likely</a:t>
            </a:r>
            <a:r>
              <a:rPr dirty="0" sz="1000" spc="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see</a:t>
            </a:r>
            <a:r>
              <a:rPr dirty="0" sz="1000" spc="5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26">
                <a:solidFill>
                  <a:srgbClr val="404040"/>
                </a:solidFill>
                <a:latin typeface="SNUIJA+Arial-BoldMT"/>
                <a:cs typeface="SNUIJA+Arial-BoldMT"/>
              </a:rPr>
              <a:t>AR</a:t>
            </a:r>
            <a:r>
              <a:rPr dirty="0" sz="1000" spc="9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take</a:t>
            </a:r>
            <a:r>
              <a:rPr dirty="0" sz="1000" spc="3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3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stronger</a:t>
            </a:r>
            <a:r>
              <a:rPr dirty="0" sz="1000" spc="4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hold</a:t>
            </a:r>
            <a:r>
              <a:rPr dirty="0" sz="1000" spc="4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4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next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2-3</a:t>
            </a:r>
            <a:r>
              <a:rPr dirty="0" sz="1000" spc="3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years</a:t>
            </a:r>
            <a:r>
              <a:rPr dirty="0" sz="1000" spc="3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as</a:t>
            </a:r>
            <a:r>
              <a:rPr dirty="0" sz="1000" spc="3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it</a:t>
            </a:r>
            <a:r>
              <a:rPr dirty="0" sz="1000" spc="3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holds</a:t>
            </a:r>
            <a:r>
              <a:rPr dirty="0" sz="1000" spc="33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less</a:t>
            </a:r>
            <a:r>
              <a:rPr dirty="0" sz="1000" spc="31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financial</a:t>
            </a:r>
            <a:r>
              <a:rPr dirty="0" sz="1000" spc="30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3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physical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barriers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direct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use</a:t>
            </a:r>
            <a:r>
              <a:rPr dirty="0" sz="1000" spc="-1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(e.g.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-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Hololens)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405017" y="3807312"/>
            <a:ext cx="32553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85:</a:t>
            </a:r>
            <a:r>
              <a:rPr dirty="0" sz="8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VR/AR</a:t>
            </a:r>
            <a:r>
              <a:rPr dirty="0" sz="8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Application</a:t>
            </a:r>
            <a:r>
              <a:rPr dirty="0" sz="8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65443" y="4063848"/>
            <a:ext cx="231036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Investment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AR/VR</a:t>
            </a:r>
            <a:r>
              <a:rPr dirty="0" sz="1100" spc="7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technology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50308" y="4051462"/>
            <a:ext cx="269647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VR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headset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unit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worldwide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(mm)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71836" y="4047493"/>
            <a:ext cx="36027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38">
                <a:solidFill>
                  <a:srgbClr val="1f5fa0"/>
                </a:solidFill>
                <a:latin typeface="SNUIJA+Arial-BoldMT"/>
                <a:cs typeface="SNUIJA+Arial-BoldMT"/>
              </a:rPr>
              <a:t>AR</a:t>
            </a:r>
            <a:r>
              <a:rPr dirty="0" sz="1100" spc="10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VR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spending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worldwide</a:t>
            </a:r>
            <a:r>
              <a:rPr dirty="0" sz="1100" spc="-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($bn),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26622" y="4379520"/>
            <a:ext cx="265975" cy="1149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49" marR="0">
              <a:lnSpc>
                <a:spcPts val="898"/>
              </a:lnSpc>
              <a:spcBef>
                <a:spcPts val="17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49" marR="0">
              <a:lnSpc>
                <a:spcPts val="898"/>
              </a:lnSpc>
              <a:spcBef>
                <a:spcPts val="172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515" marR="0">
              <a:lnSpc>
                <a:spcPts val="898"/>
              </a:lnSpc>
              <a:spcBef>
                <a:spcPts val="17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328386" y="4462068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17.6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458206" y="446543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709912" y="4450450"/>
            <a:ext cx="310666" cy="38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1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2%</a:t>
            </a:r>
          </a:p>
          <a:p>
            <a:pPr marL="0" marR="0">
              <a:lnSpc>
                <a:spcPts val="898"/>
              </a:lnSpc>
              <a:spcBef>
                <a:spcPts val="93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0709275" y="4461562"/>
            <a:ext cx="62363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69870" y="4498411"/>
            <a:ext cx="265975" cy="1517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</a:p>
          <a:p>
            <a:pPr marL="0" marR="0">
              <a:lnSpc>
                <a:spcPts val="89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0" marR="0">
              <a:lnSpc>
                <a:spcPts val="89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0" marR="0">
              <a:lnSpc>
                <a:spcPts val="898"/>
              </a:lnSpc>
              <a:spcBef>
                <a:spcPts val="8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84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817552" y="4517117"/>
            <a:ext cx="196740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56" marR="0">
              <a:lnSpc>
                <a:spcPts val="1112"/>
              </a:lnSpc>
              <a:spcBef>
                <a:spcPts val="4888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989764" y="4517117"/>
            <a:ext cx="1941647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3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over</a:t>
            </a:r>
            <a:r>
              <a:rPr dirty="0" sz="1000" spc="40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50%</a:t>
            </a:r>
            <a:r>
              <a:rPr dirty="0" sz="1000" spc="413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39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forecasted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spending,</a:t>
            </a:r>
            <a:r>
              <a:rPr dirty="0" sz="1000" spc="6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consumer</a:t>
            </a:r>
            <a:r>
              <a:rPr dirty="0" sz="1000" spc="63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content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will</a:t>
            </a:r>
            <a:r>
              <a:rPr dirty="0" sz="1000" spc="28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 spc="29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29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main</a:t>
            </a:r>
            <a:r>
              <a:rPr dirty="0" sz="1000" spc="28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focus</a:t>
            </a:r>
            <a:r>
              <a:rPr dirty="0" sz="1000" spc="30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3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technology,</a:t>
            </a:r>
            <a:r>
              <a:rPr dirty="0" sz="1000" spc="27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26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gaming</a:t>
            </a:r>
            <a:r>
              <a:rPr dirty="0" sz="1000" spc="25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at</a:t>
            </a:r>
            <a:r>
              <a:rPr dirty="0" sz="1000" spc="2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core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176188" y="4498249"/>
            <a:ext cx="209187" cy="15209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  <a:p>
            <a:pPr marL="0" marR="0">
              <a:lnSpc>
                <a:spcPts val="898"/>
              </a:lnSpc>
              <a:spcBef>
                <a:spcPts val="6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  <a:p>
            <a:pPr marL="0" marR="0">
              <a:lnSpc>
                <a:spcPts val="898"/>
              </a:lnSpc>
              <a:spcBef>
                <a:spcPts val="6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0" marR="0">
              <a:lnSpc>
                <a:spcPts val="898"/>
              </a:lnSpc>
              <a:spcBef>
                <a:spcPts val="6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  <a:p>
            <a:pPr marL="0" marR="0">
              <a:lnSpc>
                <a:spcPts val="898"/>
              </a:lnSpc>
              <a:spcBef>
                <a:spcPts val="6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  <a:p>
            <a:pPr marL="0" marR="0">
              <a:lnSpc>
                <a:spcPts val="898"/>
              </a:lnSpc>
              <a:spcBef>
                <a:spcPts val="6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  <a:p>
            <a:pPr marL="0" marR="0">
              <a:lnSpc>
                <a:spcPts val="898"/>
              </a:lnSpc>
              <a:spcBef>
                <a:spcPts val="6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  <a:p>
            <a:pPr marL="0" marR="0">
              <a:lnSpc>
                <a:spcPts val="898"/>
              </a:lnSpc>
              <a:spcBef>
                <a:spcPts val="6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35723" y="454640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368355" y="4575950"/>
            <a:ext cx="483679" cy="679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83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13%</a:t>
            </a:r>
          </a:p>
          <a:p>
            <a:pPr marL="0" marR="0">
              <a:lnSpc>
                <a:spcPts val="898"/>
              </a:lnSpc>
              <a:spcBef>
                <a:spcPts val="105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  <a:p>
            <a:pPr marL="127761" marR="0">
              <a:lnSpc>
                <a:spcPts val="898"/>
              </a:lnSpc>
              <a:spcBef>
                <a:spcPts val="130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333750" y="4599675"/>
            <a:ext cx="93127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709275" y="4626670"/>
            <a:ext cx="1475515" cy="48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resources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Public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sector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333750" y="4764784"/>
            <a:ext cx="115530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Cumulative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27729" y="483791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050562" y="487114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53%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597251" y="512341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709275" y="5121996"/>
            <a:ext cx="75454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166774" y="526559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989638" y="5279231"/>
            <a:ext cx="194127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Services</a:t>
            </a:r>
            <a:r>
              <a:rPr dirty="0" sz="1000" spc="9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9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 spc="6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second</a:t>
            </a:r>
            <a:r>
              <a:rPr dirty="0" sz="1000" spc="8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8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16%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19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total</a:t>
            </a:r>
            <a:r>
              <a:rPr dirty="0" sz="1000" spc="18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spending,</a:t>
            </a:r>
            <a:r>
              <a:rPr dirty="0" sz="1000" spc="19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19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18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404040"/>
                </a:solidFill>
                <a:latin typeface="HMFTPS+ArialMT"/>
                <a:cs typeface="HMFTPS+ArialMT"/>
              </a:rPr>
              <a:t>aim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709275" y="5287105"/>
            <a:ext cx="45882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42143" y="535872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213643" y="535872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736298" y="537461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304463" y="536166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108281" y="541732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785143" y="545291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2.7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680840" y="546459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305820" y="548454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73987" y="550226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253398" y="549256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989511" y="5584077"/>
            <a:ext cx="2578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344574" y="5584077"/>
            <a:ext cx="73630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streamline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178156" y="5584077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601778" y="5584077"/>
            <a:ext cx="32811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VR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471766" y="562513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83137" y="570984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825955" y="571353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0.4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041288" y="573415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989384" y="5736500"/>
            <a:ext cx="77121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experience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398514" y="575274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180335" y="576731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28383" y="5798332"/>
            <a:ext cx="5212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Training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91953" y="5798332"/>
            <a:ext cx="1281321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36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Industrial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maintenanceshowcasing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724476" y="5798332"/>
            <a:ext cx="41345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Retail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160375" y="5798332"/>
            <a:ext cx="684978" cy="591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gaming,</a:t>
            </a:r>
          </a:p>
          <a:p>
            <a:pPr marL="144789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  <a:p>
            <a:pPr marL="8383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viewing,</a:t>
            </a:r>
          </a:p>
          <a:p>
            <a:pPr marL="95981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</a:p>
          <a:p>
            <a:pPr marL="99044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10811" y="579388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370601" y="5955126"/>
            <a:ext cx="3402700" cy="15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8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DistributionManufacturing</a:t>
            </a:r>
            <a:r>
              <a:rPr dirty="0" sz="800" spc="6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Public</a:t>
            </a:r>
            <a:r>
              <a:rPr dirty="0" sz="800" spc="8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  <a:r>
              <a:rPr dirty="0" sz="800" spc="6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991725" y="6064892"/>
            <a:ext cx="526879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363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426296" y="6064892"/>
            <a:ext cx="1190431" cy="152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resources</a:t>
            </a:r>
            <a:r>
              <a:rPr dirty="0" sz="800" spc="6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sector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926336" y="609088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07352" y="6175627"/>
            <a:ext cx="1543283" cy="185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(Grand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View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Research,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MRHQWO+Arial-BoldItalicMT"/>
                <a:cs typeface="MRHQWO+Arial-BoldItalicMT"/>
              </a:rPr>
              <a:t>(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Gartner,</a:t>
            </a:r>
          </a:p>
          <a:p>
            <a:pPr marL="0" marR="0">
              <a:lnSpc>
                <a:spcPts val="563"/>
              </a:lnSpc>
              <a:spcBef>
                <a:spcPts val="36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2017),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171599" y="617921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601780" y="617921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012969" y="6179211"/>
            <a:ext cx="4192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2021*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444784" y="6179211"/>
            <a:ext cx="4192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2022*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4874965" y="6179211"/>
            <a:ext cx="4192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2023*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305146" y="6179211"/>
            <a:ext cx="4192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2024*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74944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28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2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popularity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SVoD</a:t>
            </a:r>
            <a:r>
              <a:rPr dirty="0" sz="14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EU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167391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63578" y="1107523"/>
            <a:ext cx="275223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0603" y="1415342"/>
            <a:ext cx="196810" cy="6626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692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2759" y="1415342"/>
            <a:ext cx="516061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SVoD</a:t>
            </a:r>
            <a:r>
              <a:rPr dirty="0" sz="1000" spc="9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9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part</a:t>
            </a:r>
            <a:r>
              <a:rPr dirty="0" sz="1000" spc="8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OTT</a:t>
            </a:r>
            <a:r>
              <a:rPr dirty="0" sz="1000" spc="12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market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000" spc="8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which</a:t>
            </a:r>
            <a:r>
              <a:rPr dirty="0" sz="1000" spc="8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offers</a:t>
            </a:r>
            <a:r>
              <a:rPr dirty="0" sz="1000" spc="8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audio</a:t>
            </a:r>
            <a:r>
              <a:rPr dirty="0" sz="1000" spc="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8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video</a:t>
            </a:r>
            <a:r>
              <a:rPr dirty="0" sz="1000" spc="8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content</a:t>
            </a:r>
            <a:r>
              <a:rPr dirty="0" sz="1000" spc="8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bypassing</a:t>
            </a:r>
            <a:r>
              <a:rPr dirty="0" sz="1000" spc="8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cable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(and</a:t>
            </a:r>
            <a:r>
              <a:rPr dirty="0" sz="1000" spc="3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hence</a:t>
            </a:r>
            <a:r>
              <a:rPr dirty="0" sz="1000" spc="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over</a:t>
            </a:r>
            <a:r>
              <a:rPr dirty="0" sz="1000" spc="4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top!),</a:t>
            </a:r>
            <a:r>
              <a:rPr dirty="0" sz="1000" spc="2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broadcast</a:t>
            </a:r>
            <a:r>
              <a:rPr dirty="0" sz="1000" spc="2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television</a:t>
            </a:r>
            <a:r>
              <a:rPr dirty="0" sz="1000" spc="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</a:t>
            </a:r>
            <a:r>
              <a:rPr dirty="0" sz="1000" spc="4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telecom</a:t>
            </a:r>
            <a:r>
              <a:rPr dirty="0" sz="1000" spc="5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channels.</a:t>
            </a:r>
            <a:r>
              <a:rPr dirty="0" sz="1000" spc="3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It</a:t>
            </a:r>
            <a:r>
              <a:rPr dirty="0" sz="1000" spc="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also</a:t>
            </a:r>
            <a:r>
              <a:rPr dirty="0" sz="1000" spc="3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includes</a:t>
            </a:r>
            <a:r>
              <a:rPr dirty="0" sz="1000" spc="4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Live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2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1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Streaming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3331" y="150621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15114" y="1607237"/>
            <a:ext cx="124362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Downloads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(EST)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23331" y="173075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15114" y="1772345"/>
            <a:ext cx="110231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Pay-per-View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(TvoD)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2885" y="1898541"/>
            <a:ext cx="515880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Currently</a:t>
            </a:r>
            <a:r>
              <a:rPr dirty="0" sz="1000" spc="7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valued</a:t>
            </a:r>
            <a:r>
              <a:rPr dirty="0" sz="1000" spc="8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at</a:t>
            </a:r>
            <a:r>
              <a:rPr dirty="0" sz="1000" spc="8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$101.42</a:t>
            </a:r>
            <a:r>
              <a:rPr dirty="0" sz="1000" spc="11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10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000" spc="8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OTT</a:t>
            </a:r>
            <a:r>
              <a:rPr dirty="0" sz="1000" spc="7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</a:t>
            </a:r>
            <a:r>
              <a:rPr dirty="0" sz="1000" spc="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9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expected</a:t>
            </a:r>
            <a:r>
              <a:rPr dirty="0" sz="1000" spc="8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8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reach</a:t>
            </a:r>
            <a:r>
              <a:rPr dirty="0" sz="1000" spc="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$223.07bn</a:t>
            </a:r>
            <a:r>
              <a:rPr dirty="0" sz="1000" spc="10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404040"/>
                </a:solidFill>
                <a:latin typeface="SNUIJA+Arial-BoldMT"/>
                <a:cs typeface="SNUIJA+Arial-BoldMT"/>
              </a:rPr>
              <a:t>by</a:t>
            </a:r>
            <a:r>
              <a:rPr dirty="0" sz="1000" spc="103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2026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CAGR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13.87%,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during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period</a:t>
            </a:r>
            <a:r>
              <a:rPr dirty="0" sz="1000" spc="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2021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-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05354" y="1919906"/>
            <a:ext cx="322762" cy="3810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136</a:t>
            </a:r>
          </a:p>
          <a:p>
            <a:pPr marL="57170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  <a:p>
            <a:pPr marL="28866" marR="0">
              <a:lnSpc>
                <a:spcPts val="898"/>
              </a:lnSpc>
              <a:spcBef>
                <a:spcPts val="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23331" y="1955285"/>
            <a:ext cx="322762" cy="825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140</a:t>
            </a:r>
          </a:p>
          <a:p>
            <a:pPr marL="0" marR="0">
              <a:lnSpc>
                <a:spcPts val="898"/>
              </a:lnSpc>
              <a:spcBef>
                <a:spcPts val="8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120</a:t>
            </a:r>
          </a:p>
          <a:p>
            <a:pPr marL="0" marR="0">
              <a:lnSpc>
                <a:spcPts val="898"/>
              </a:lnSpc>
              <a:spcBef>
                <a:spcPts val="8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8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15012" y="1937454"/>
            <a:ext cx="127089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(SVoD)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56005" y="2010382"/>
            <a:ext cx="322762" cy="2665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128</a:t>
            </a:r>
          </a:p>
          <a:p>
            <a:pPr marL="57243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947150" y="2112855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+15.4%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408377" y="2110300"/>
            <a:ext cx="322762" cy="266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119</a:t>
            </a:r>
          </a:p>
          <a:p>
            <a:pPr marL="57184" marR="0">
              <a:lnSpc>
                <a:spcPts val="898"/>
              </a:lnSpc>
              <a:spcBef>
                <a:spcPts val="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40477" y="2227800"/>
            <a:ext cx="196810" cy="536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125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2758" y="2227800"/>
            <a:ext cx="420990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SVoD</a:t>
            </a:r>
            <a:r>
              <a:rPr dirty="0" sz="1000" spc="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appeal</a:t>
            </a:r>
            <a:r>
              <a:rPr dirty="0" sz="1000" spc="-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risen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through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unlimited</a:t>
            </a:r>
            <a:r>
              <a:rPr dirty="0" sz="1000" spc="2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access</a:t>
            </a:r>
            <a:r>
              <a:rPr dirty="0" sz="1000" spc="1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subscription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model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59188" y="221201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85739" y="223302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994073" y="23263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437259" y="232845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339942" y="2346930"/>
            <a:ext cx="314045" cy="26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98</a:t>
            </a:r>
          </a:p>
          <a:p>
            <a:pPr marL="104857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12758" y="2406154"/>
            <a:ext cx="402345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SVoD</a:t>
            </a:r>
            <a:r>
              <a:rPr dirty="0" sz="1000" spc="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segment</a:t>
            </a:r>
            <a:r>
              <a:rPr dirty="0" sz="1000" spc="-4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-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reach</a:t>
            </a:r>
            <a:r>
              <a:rPr dirty="0" sz="1000" spc="-1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$71.2bn</a:t>
            </a:r>
            <a:r>
              <a:rPr dirty="0" sz="1000" spc="1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812576" y="242388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790702" y="248191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64095" y="255141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12379" y="2584508"/>
            <a:ext cx="515880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Revenue</a:t>
            </a:r>
            <a:r>
              <a:rPr dirty="0" sz="1000" spc="22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 spc="23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expected</a:t>
            </a:r>
            <a:r>
              <a:rPr dirty="0" sz="1000" spc="2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22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show</a:t>
            </a:r>
            <a:r>
              <a:rPr dirty="0" sz="1000" spc="21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</a:t>
            </a:r>
            <a:r>
              <a:rPr dirty="0" sz="1000" spc="2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annual</a:t>
            </a:r>
            <a:r>
              <a:rPr dirty="0" sz="1000" spc="2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growth</a:t>
            </a:r>
            <a:r>
              <a:rPr dirty="0" sz="1000" spc="2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rate</a:t>
            </a:r>
            <a:r>
              <a:rPr dirty="0" sz="1000" spc="22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(CAGR</a:t>
            </a:r>
            <a:r>
              <a:rPr dirty="0" sz="1000" spc="2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2021-2025)</a:t>
            </a:r>
            <a:r>
              <a:rPr dirty="0" sz="1000" spc="23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 spc="24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11.04%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resulting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projected</a:t>
            </a:r>
            <a:r>
              <a:rPr dirty="0" sz="1000" spc="-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</a:t>
            </a:r>
            <a:r>
              <a:rPr dirty="0" sz="1000" spc="-4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volume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$108.3</a:t>
            </a:r>
            <a:r>
              <a:rPr dirty="0" sz="1000" spc="1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2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by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2025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897114" y="259625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242994" y="264855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743870" y="268211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347837" y="27581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693755" y="282796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195389" y="283209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179797" y="285342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506002" y="287861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116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9718" y="2913766"/>
            <a:ext cx="196810" cy="712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125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11873" y="2913766"/>
            <a:ext cx="4652373" cy="712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User</a:t>
            </a:r>
            <a:r>
              <a:rPr dirty="0" sz="1000" spc="2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penetration</a:t>
            </a:r>
            <a:r>
              <a:rPr dirty="0" sz="1000" spc="2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14.3%</a:t>
            </a:r>
            <a:r>
              <a:rPr dirty="0" sz="1000" spc="2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2021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hit</a:t>
            </a:r>
            <a:r>
              <a:rPr dirty="0" sz="1000" spc="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18.2%</a:t>
            </a:r>
            <a:r>
              <a:rPr dirty="0" sz="1000" spc="1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by</a:t>
            </a:r>
            <a:r>
              <a:rPr dirty="0" sz="1000" spc="1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2025</a:t>
            </a:r>
          </a:p>
          <a:p>
            <a:pPr marL="125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average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per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user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(ARPU)</a:t>
            </a:r>
            <a:r>
              <a:rPr dirty="0" sz="1000" spc="3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amount</a:t>
            </a:r>
            <a:r>
              <a:rPr dirty="0" sz="1000" spc="-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SNUIJA+Arial-BoldMT"/>
                <a:cs typeface="SNUIJA+Arial-BoldMT"/>
              </a:rPr>
              <a:t>$66.29</a:t>
            </a:r>
          </a:p>
          <a:p>
            <a:pPr marL="0" marR="0">
              <a:lnSpc>
                <a:spcPts val="1112"/>
              </a:lnSpc>
              <a:spcBef>
                <a:spcPts val="291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global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comparison,</a:t>
            </a:r>
            <a:r>
              <a:rPr dirty="0" sz="1000" spc="-2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most</a:t>
            </a:r>
            <a:r>
              <a:rPr dirty="0" sz="1000" spc="-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revenue</a:t>
            </a:r>
            <a:r>
              <a:rPr dirty="0" sz="1000" spc="-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generated</a:t>
            </a:r>
            <a:r>
              <a:rPr dirty="0" sz="1000" spc="-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US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($32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2021)</a:t>
            </a:r>
          </a:p>
          <a:p>
            <a:pPr marL="0" marR="0">
              <a:lnSpc>
                <a:spcPts val="1112"/>
              </a:lnSpc>
              <a:spcBef>
                <a:spcPts val="279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China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shows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biggest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growth</a:t>
            </a:r>
            <a:r>
              <a:rPr dirty="0" sz="1000" spc="1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markets</a:t>
            </a:r>
            <a:r>
              <a:rPr dirty="0" sz="1000" spc="-3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000" spc="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forecasted</a:t>
            </a:r>
            <a:r>
              <a:rPr dirty="0" sz="1000" spc="-2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CAGR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15.2%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146047" y="291842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800149" y="293756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957478" y="291629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109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408999" y="296279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646162" y="29994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888862" y="300764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93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596808" y="3031156"/>
            <a:ext cx="315566" cy="261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</a:t>
            </a:r>
          </a:p>
          <a:p>
            <a:pPr marL="106378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250874" y="302805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179797" y="307796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098474" y="308996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340338" y="306942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82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791814" y="313119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71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49199" y="319632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243332" y="320417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58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694849" y="328276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44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179797" y="330249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146370" y="332608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597890" y="337660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236263" y="352703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540222" y="361556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089462" y="361556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637185" y="361555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186404" y="361547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734112" y="361547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283367" y="361554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831108" y="361559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0380302" y="361548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927988" y="361553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477307" y="361551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690321" y="3727774"/>
            <a:ext cx="28970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sizes,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regional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comparison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0587806" y="3723379"/>
            <a:ext cx="134590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992362" y="3747789"/>
            <a:ext cx="208178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European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Breakdown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6296025" y="4080562"/>
            <a:ext cx="110231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Pay-per-View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(TvoD)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540517" y="4080562"/>
            <a:ext cx="124362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Downloads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(EST)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924796" y="4080562"/>
            <a:ext cx="127089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(SVoD)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63600" y="4112312"/>
            <a:ext cx="110231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Pay-per-View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(TvoD)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108092" y="4112312"/>
            <a:ext cx="124362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Downloads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(EST)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492370" y="4112312"/>
            <a:ext cx="127089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(SVoD)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347337" y="4288327"/>
            <a:ext cx="105138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United</a:t>
            </a:r>
            <a:r>
              <a:rPr dirty="0" sz="900" spc="1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Kingdom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732829" y="4288949"/>
            <a:ext cx="64893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Germany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907548" y="4293159"/>
            <a:ext cx="52857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France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9986581" y="4293160"/>
            <a:ext cx="382160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Italy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1101390" y="4293159"/>
            <a:ext cx="464535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Spain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91040" y="4324938"/>
            <a:ext cx="883365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United</a:t>
            </a:r>
            <a:r>
              <a:rPr dirty="0" sz="9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States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259049" y="4308900"/>
            <a:ext cx="54698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Europe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205579" y="4324938"/>
            <a:ext cx="47062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China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6068621" y="4457307"/>
            <a:ext cx="265975" cy="1711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59" marR="0">
              <a:lnSpc>
                <a:spcPts val="898"/>
              </a:lnSpc>
              <a:spcBef>
                <a:spcPts val="3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  <a:p>
            <a:pPr marL="56459" marR="0">
              <a:lnSpc>
                <a:spcPts val="898"/>
              </a:lnSpc>
              <a:spcBef>
                <a:spcPts val="37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56459" marR="0">
              <a:lnSpc>
                <a:spcPts val="898"/>
              </a:lnSpc>
              <a:spcBef>
                <a:spcPts val="37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  <a:p>
            <a:pPr marL="56459" marR="0">
              <a:lnSpc>
                <a:spcPts val="898"/>
              </a:lnSpc>
              <a:spcBef>
                <a:spcPts val="3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  <a:p>
            <a:pPr marL="56459" marR="0">
              <a:lnSpc>
                <a:spcPts val="898"/>
              </a:lnSpc>
              <a:spcBef>
                <a:spcPts val="37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28235" y="450652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200943" y="4487756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+8.1%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2230046" y="450652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3941371" y="450652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607350" y="4586884"/>
            <a:ext cx="422997" cy="26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53.2</a:t>
            </a:r>
          </a:p>
          <a:p>
            <a:pPr marL="128549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2.8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6669883" y="4611581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+7.4%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28311" y="4742711"/>
            <a:ext cx="265975" cy="1332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95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90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95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90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95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535874" y="475842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2.1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2230081" y="474269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3941422" y="4746614"/>
            <a:ext cx="265975" cy="3921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9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7019119" y="484561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7.0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7857331" y="4835418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+9.3%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888203" y="4986943"/>
            <a:ext cx="423006" cy="2617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36.1</a:t>
            </a:r>
          </a:p>
          <a:p>
            <a:pPr marL="128558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2.1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2230081" y="497866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7018730" y="507576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1.9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8208167" y="5069549"/>
            <a:ext cx="295250" cy="4395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</a:t>
            </a:r>
          </a:p>
          <a:p>
            <a:pPr marL="803" marR="0">
              <a:lnSpc>
                <a:spcPts val="898"/>
              </a:lnSpc>
              <a:spcBef>
                <a:spcPts val="35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  <a:p>
            <a:pPr marL="793" marR="0">
              <a:lnSpc>
                <a:spcPts val="898"/>
              </a:lnSpc>
              <a:spcBef>
                <a:spcPts val="10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2975768" y="5124344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+7.3%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4713287" y="5114819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+15.2%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816737" y="514418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1.9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6471412" y="5172670"/>
            <a:ext cx="841769" cy="248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4.9</a:t>
            </a:r>
          </a:p>
          <a:p>
            <a:pPr marL="547322" marR="0">
              <a:lnSpc>
                <a:spcPts val="75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2230081" y="5214640"/>
            <a:ext cx="265975" cy="8600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95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90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95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3367873" y="5218673"/>
            <a:ext cx="419836" cy="26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26.2</a:t>
            </a:r>
          </a:p>
          <a:p>
            <a:pPr marL="125388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2.0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3941422" y="5226522"/>
            <a:ext cx="265975" cy="872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9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9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9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5163341" y="5225051"/>
            <a:ext cx="427768" cy="26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25.8</a:t>
            </a:r>
          </a:p>
          <a:p>
            <a:pPr marL="133320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8982869" y="5281505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+8.1%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607250" y="5355360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48.3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5088698" y="534897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6471412" y="5354830"/>
            <a:ext cx="294875" cy="292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7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1.3</a:t>
            </a:r>
          </a:p>
          <a:p>
            <a:pPr marL="0" marR="0">
              <a:lnSpc>
                <a:spcPts val="898"/>
              </a:lnSpc>
              <a:spcBef>
                <a:spcPts val="20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7657294" y="5369542"/>
            <a:ext cx="295250" cy="391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3.6</a:t>
            </a:r>
          </a:p>
          <a:p>
            <a:pPr marL="803" marR="0">
              <a:lnSpc>
                <a:spcPts val="898"/>
              </a:lnSpc>
              <a:spcBef>
                <a:spcPts val="18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0.7</a:t>
            </a:r>
          </a:p>
          <a:p>
            <a:pPr marL="803" marR="0">
              <a:lnSpc>
                <a:spcPts val="807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0.6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2675683" y="5401242"/>
            <a:ext cx="419876" cy="261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18.4</a:t>
            </a:r>
          </a:p>
          <a:p>
            <a:pPr marL="125428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1.9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3301602" y="541906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5.5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0044908" y="5418030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+5.8%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11121233" y="5483118"/>
            <a:ext cx="44476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+5.8%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9308281" y="5515515"/>
            <a:ext cx="294471" cy="287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2.8</a:t>
            </a:r>
          </a:p>
          <a:p>
            <a:pPr marL="24" marR="0">
              <a:lnSpc>
                <a:spcPts val="898"/>
              </a:lnSpc>
              <a:spcBef>
                <a:spcPts val="1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0.7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888921" y="5546506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32.1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4340986" y="5536146"/>
            <a:ext cx="502410" cy="274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58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12.8</a:t>
            </a:r>
          </a:p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0.5</a:t>
            </a:r>
            <a:r>
              <a:rPr dirty="0" sz="800" spc="29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2610246" y="557954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3.7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5163264" y="5653940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24.6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7018735" y="566820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4.5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8806624" y="5650502"/>
            <a:ext cx="294447" cy="2713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1.9</a:t>
            </a:r>
          </a:p>
          <a:p>
            <a:pPr marL="0" marR="0">
              <a:lnSpc>
                <a:spcPts val="898"/>
              </a:lnSpc>
              <a:spcBef>
                <a:spcPts val="4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10354439" y="5652126"/>
            <a:ext cx="294447" cy="266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2.1</a:t>
            </a:r>
          </a:p>
          <a:p>
            <a:pPr marL="0" marR="0">
              <a:lnSpc>
                <a:spcPts val="898"/>
              </a:lnSpc>
              <a:spcBef>
                <a:spcPts val="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3368595" y="5704631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18.7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8208971" y="571157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3.9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9884537" y="5717180"/>
            <a:ext cx="295668" cy="3793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1.6</a:t>
            </a:r>
          </a:p>
          <a:p>
            <a:pPr marL="0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0.4</a:t>
            </a:r>
          </a:p>
          <a:p>
            <a:pPr marL="1221" marR="0">
              <a:lnSpc>
                <a:spcPts val="898"/>
              </a:lnSpc>
              <a:spcBef>
                <a:spcPts val="2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1.1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11448122" y="571704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9546436" y="5724482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0.3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2677238" y="5774254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12.8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6471840" y="577732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3.1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10944934" y="578055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4416345" y="5807525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11.8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9044779" y="582373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10583464" y="580723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0.1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7658098" y="583767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2.3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11185523" y="5826812"/>
            <a:ext cx="796080" cy="171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</a:t>
            </a:r>
            <a:r>
              <a:rPr dirty="0" sz="800" spc="7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0.3</a:t>
            </a:r>
            <a:r>
              <a:rPr dirty="0" sz="800" spc="5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10115946" y="5863052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0.1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9308305" y="588380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1.8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8806654" y="592885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1.2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10354864" y="5917282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1.5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11183969" y="5933481"/>
            <a:ext cx="559526" cy="1534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  <a:r>
              <a:rPr dirty="0" sz="800" spc="7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1.1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10945811" y="5952909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0.9</a:t>
            </a:r>
          </a:p>
        </p:txBody>
      </p:sp>
      <p:sp>
        <p:nvSpPr>
          <p:cNvPr id="148" name="object 148"/>
          <p:cNvSpPr txBox="1"/>
          <p:nvPr/>
        </p:nvSpPr>
        <p:spPr>
          <a:xfrm>
            <a:off x="874423" y="601104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49" name="object 149"/>
          <p:cNvSpPr txBox="1"/>
          <p:nvPr/>
        </p:nvSpPr>
        <p:spPr>
          <a:xfrm>
            <a:off x="1593565" y="601108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2661920" y="60110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1" name="object 151"/>
          <p:cNvSpPr txBox="1"/>
          <p:nvPr/>
        </p:nvSpPr>
        <p:spPr>
          <a:xfrm>
            <a:off x="3354088" y="601103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4401820" y="60348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3" name="object 153"/>
          <p:cNvSpPr txBox="1"/>
          <p:nvPr/>
        </p:nvSpPr>
        <p:spPr>
          <a:xfrm>
            <a:off x="5149524" y="603484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6429037" y="610471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6976744" y="610471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56" name="object 156"/>
          <p:cNvSpPr txBox="1"/>
          <p:nvPr/>
        </p:nvSpPr>
        <p:spPr>
          <a:xfrm>
            <a:off x="7614919" y="610471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8165792" y="610471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58" name="object 158"/>
          <p:cNvSpPr txBox="1"/>
          <p:nvPr/>
        </p:nvSpPr>
        <p:spPr>
          <a:xfrm>
            <a:off x="8764250" y="610467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9" name="object 159"/>
          <p:cNvSpPr txBox="1"/>
          <p:nvPr/>
        </p:nvSpPr>
        <p:spPr>
          <a:xfrm>
            <a:off x="9265906" y="610467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9842163" y="610477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61" name="object 161"/>
          <p:cNvSpPr txBox="1"/>
          <p:nvPr/>
        </p:nvSpPr>
        <p:spPr>
          <a:xfrm>
            <a:off x="10312064" y="610477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0902632" y="610471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11405850" y="61046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164" name="object 164"/>
          <p:cNvSpPr txBox="1"/>
          <p:nvPr/>
        </p:nvSpPr>
        <p:spPr>
          <a:xfrm>
            <a:off x="380718" y="6161754"/>
            <a:ext cx="5183173" cy="210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964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</a:p>
          <a:p>
            <a:pPr marL="0" marR="0">
              <a:lnSpc>
                <a:spcPts val="563"/>
              </a:lnSpc>
              <a:spcBef>
                <a:spcPts val="228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(CNBC,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Verge,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(PWC,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(GlobeNewswire</a:t>
            </a:r>
            <a:r>
              <a:rPr dirty="0" sz="500" spc="-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Room,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(Market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research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future,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(CNBC,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165" name="object 16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66" name="object 16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67" name="object 16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71" name="object 17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72" name="object 17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59426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28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2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Diversified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offering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SVoD</a:t>
            </a:r>
            <a:r>
              <a:rPr dirty="0" sz="14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showcased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Netflix’s,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Hulu’s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Prime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Video’s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offering,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9619484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large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chunk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animated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content,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shown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Japan’s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4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SVoD</a:t>
            </a:r>
            <a:r>
              <a:rPr dirty="0" sz="14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5" y="1097669"/>
            <a:ext cx="291281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Players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Subscriber</a:t>
            </a:r>
            <a:r>
              <a:rPr dirty="0" sz="11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Count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63578" y="1107523"/>
            <a:ext cx="36894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Range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Genres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Providers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US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0603" y="1415117"/>
            <a:ext cx="489803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Market</a:t>
            </a:r>
            <a:r>
              <a:rPr dirty="0" sz="1100" spc="-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is</a:t>
            </a:r>
            <a:r>
              <a:rPr dirty="0" sz="1100" spc="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primarily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dominated</a:t>
            </a:r>
            <a:r>
              <a:rPr dirty="0" sz="1100" spc="-1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by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Netflix,</a:t>
            </a:r>
            <a:r>
              <a:rPr dirty="0" sz="1100" spc="-1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Amazon</a:t>
            </a:r>
            <a:r>
              <a:rPr dirty="0" sz="1100" spc="6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Prime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Hulu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0499" y="1658939"/>
            <a:ext cx="533011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Diverse</a:t>
            </a:r>
            <a:r>
              <a:rPr dirty="0" sz="1100" spc="5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cast</a:t>
            </a:r>
            <a:r>
              <a:rPr dirty="0" sz="1100" spc="47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100" spc="48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genres</a:t>
            </a:r>
            <a:r>
              <a:rPr dirty="0" sz="1100" spc="50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100" spc="46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exclusive</a:t>
            </a:r>
            <a:r>
              <a:rPr dirty="0" sz="1100" spc="51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content</a:t>
            </a:r>
            <a:r>
              <a:rPr dirty="0" sz="1100" spc="49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are</a:t>
            </a:r>
            <a:r>
              <a:rPr dirty="0" sz="1100" spc="44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44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main</a:t>
            </a:r>
            <a:r>
              <a:rPr dirty="0" sz="1100" spc="46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drivers</a:t>
            </a:r>
            <a:r>
              <a:rPr dirty="0" sz="1100" spc="45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675" y="1826627"/>
            <a:ext cx="281214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subscriber</a:t>
            </a:r>
            <a:r>
              <a:rPr dirty="0" sz="1100" spc="-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count</a:t>
            </a:r>
            <a:r>
              <a:rPr dirty="0" sz="1100" spc="-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growth</a:t>
            </a:r>
            <a:r>
              <a:rPr dirty="0" sz="1100" spc="-1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across</a:t>
            </a:r>
            <a:r>
              <a:rPr dirty="0" sz="1100" spc="-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all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services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73948" y="2127388"/>
            <a:ext cx="161662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Global</a:t>
            </a: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Subscribers</a:t>
            </a: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2021</a:t>
            </a:r>
            <a:r>
              <a:rPr dirty="0" sz="800" spc="27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595959"/>
                </a:solidFill>
                <a:latin typeface="SNUIJA+Arial-BoldMT"/>
                <a:cs typeface="SNUIJA+Arial-BoldMT"/>
              </a:rPr>
              <a:t>(mm)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97798" y="2352814"/>
            <a:ext cx="199350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33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35873" y="2429014"/>
            <a:ext cx="199350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38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92998" y="2571889"/>
            <a:ext cx="199350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39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54846" y="2619514"/>
            <a:ext cx="242022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204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794791" y="2823039"/>
            <a:ext cx="40182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Japanese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2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  <a:r>
              <a:rPr dirty="0" sz="12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strongly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26323" y="2886214"/>
            <a:ext cx="199350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87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7088" y="3005918"/>
            <a:ext cx="3853761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30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becoming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mainstream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2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Netflix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Prime</a:t>
            </a:r>
          </a:p>
          <a:p>
            <a:pPr marL="1635252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Video.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245271" y="3257689"/>
            <a:ext cx="242022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ffffff"/>
                </a:solidFill>
                <a:latin typeface="HMFTPS+ArialMT"/>
                <a:cs typeface="HMFTPS+ArialMT"/>
              </a:rPr>
              <a:t>150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49619" y="3455913"/>
            <a:ext cx="689385" cy="353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Netflix</a:t>
            </a:r>
          </a:p>
          <a:p>
            <a:pPr marL="0" marR="0">
              <a:lnSpc>
                <a:spcPts val="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Disney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Plus</a:t>
            </a:r>
          </a:p>
          <a:p>
            <a:pPr marL="0" marR="0">
              <a:lnSpc>
                <a:spcPts val="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HBO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Max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583366" y="3455913"/>
            <a:ext cx="818670" cy="353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Amazon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Prime</a:t>
            </a:r>
          </a:p>
          <a:p>
            <a:pPr marL="0" marR="0">
              <a:lnSpc>
                <a:spcPts val="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Hulu</a:t>
            </a:r>
          </a:p>
          <a:p>
            <a:pPr marL="0" marR="0">
              <a:lnSpc>
                <a:spcPts val="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595959"/>
                </a:solidFill>
                <a:latin typeface="HMFTPS+ArialMT"/>
                <a:cs typeface="HMFTPS+ArialMT"/>
              </a:rPr>
              <a:t>Peacock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73703" y="3695044"/>
            <a:ext cx="1404779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12970" y="3963069"/>
            <a:ext cx="238815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Number</a:t>
            </a:r>
            <a:r>
              <a:rPr dirty="0" sz="1100" spc="2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users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forecasted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(mm)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55640" y="3963268"/>
            <a:ext cx="264405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Most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used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services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01379" y="3953325"/>
            <a:ext cx="206033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SVoD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Anime</a:t>
            </a:r>
            <a:r>
              <a:rPr dirty="0" sz="1100" spc="5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73112" y="4337737"/>
            <a:ext cx="110231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Pay-per-View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(TvoD)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017604" y="4337737"/>
            <a:ext cx="124362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Downloads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(EST)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401883" y="4337737"/>
            <a:ext cx="127089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(SVoD)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432925" y="4394887"/>
            <a:ext cx="84144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81623" y="441876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48341" y="4433728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19418" y="4497462"/>
            <a:ext cx="322762" cy="1469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25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  <a:p>
            <a:pPr marL="0" marR="0">
              <a:lnSpc>
                <a:spcPts val="898"/>
              </a:lnSpc>
              <a:spcBef>
                <a:spcPts val="2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25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898"/>
              </a:lnSpc>
              <a:spcBef>
                <a:spcPts val="2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25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898"/>
              </a:lnSpc>
              <a:spcBef>
                <a:spcPts val="2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25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2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25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426323" y="4494900"/>
            <a:ext cx="43666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Netflix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733091" y="459975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67725" y="4636149"/>
            <a:ext cx="883365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United</a:t>
            </a:r>
            <a:r>
              <a:rPr dirty="0" sz="9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States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534761" y="4630143"/>
            <a:ext cx="54698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Europe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51165" y="4635950"/>
            <a:ext cx="47062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f5fa0"/>
                </a:solidFill>
                <a:latin typeface="SNUIJA+Arial-BoldMT"/>
                <a:cs typeface="SNUIJA+Arial-BoldMT"/>
              </a:rPr>
              <a:t>China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345218" y="4619157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840.9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26323" y="4660009"/>
            <a:ext cx="36239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Hulu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207887" y="4715562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733091" y="476578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037233" y="4834318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363463" y="4825100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426323" y="4825016"/>
            <a:ext cx="4303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DAZN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372780" y="490984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302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733091" y="493181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163969" y="4929081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+22%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824761" y="495376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31%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426323" y="4990124"/>
            <a:ext cx="47009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U-Next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083923" y="4985622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619.4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844684" y="5044950"/>
            <a:ext cx="430791" cy="7110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98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8%</a:t>
            </a:r>
          </a:p>
          <a:p>
            <a:pPr marL="0" marR="0">
              <a:lnSpc>
                <a:spcPts val="898"/>
              </a:lnSpc>
              <a:spcBef>
                <a:spcPts val="130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8%</a:t>
            </a:r>
          </a:p>
          <a:p>
            <a:pPr marL="131238" marR="0">
              <a:lnSpc>
                <a:spcPts val="898"/>
              </a:lnSpc>
              <a:spcBef>
                <a:spcPts val="12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33091" y="509783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597832" y="5094460"/>
            <a:ext cx="631964" cy="261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479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538.0</a:t>
            </a:r>
          </a:p>
          <a:p>
            <a:pPr marL="0" marR="0">
              <a:lnSpc>
                <a:spcPts val="86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488.3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426323" y="5155233"/>
            <a:ext cx="33966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dTV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42455" y="518499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216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133611" y="521858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206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687175" y="5233880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+242%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733091" y="526386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777414" y="5250554"/>
            <a:ext cx="929778" cy="290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260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432.2</a:t>
            </a:r>
          </a:p>
          <a:p>
            <a:pPr marL="299401" marR="0">
              <a:lnSpc>
                <a:spcPts val="867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395.1</a:t>
            </a:r>
          </a:p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368.9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387570" y="532042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192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426222" y="5320444"/>
            <a:ext cx="1176865" cy="482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dAnimeStore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WOWOW</a:t>
            </a:r>
            <a:r>
              <a:rPr dirty="0" sz="8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</a:p>
          <a:p>
            <a:pPr marL="101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Disney+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630041" y="539657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166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612076" y="538596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803284" y="538815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153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27572" y="543770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979414" y="543465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8733091" y="542989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203921" y="549104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894442" y="549212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121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516110" y="549861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307.4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260320" y="555645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86110" y="560222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96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436257" y="561137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93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211751" y="560222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96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733091" y="559592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254799" y="5608440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245.9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734605" y="5659371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15%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770970" y="572879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54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473438" y="572721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8733091" y="5761949"/>
            <a:ext cx="667588" cy="3182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  <a:r>
              <a:rPr dirty="0" sz="8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144.7</a:t>
            </a:r>
          </a:p>
          <a:p>
            <a:pPr marL="0" marR="0">
              <a:lnSpc>
                <a:spcPts val="898"/>
              </a:lnSpc>
              <a:spcBef>
                <a:spcPts val="2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279436" y="581489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426222" y="5815668"/>
            <a:ext cx="100673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YouTube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32350" y="596067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14131" y="604960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415818" y="604960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379305" y="6049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155632" y="6049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104915" y="6049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5014595" y="6049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846124" y="609400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51762" y="6184628"/>
            <a:ext cx="2877989" cy="201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2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0" marR="0">
              <a:lnSpc>
                <a:spcPts val="563"/>
              </a:lnSpc>
              <a:spcBef>
                <a:spcPts val="108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(CNBC,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Verge,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(CNBC,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5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9007157" y="6182507"/>
            <a:ext cx="272941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  <a:r>
              <a:rPr dirty="0" sz="8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2012</a:t>
            </a:r>
            <a:r>
              <a:rPr dirty="0" sz="8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  <a:r>
              <a:rPr dirty="0" sz="8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  <a:r>
              <a:rPr dirty="0" sz="8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  <a:r>
              <a:rPr dirty="0" sz="8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31513"/>
            <a:ext cx="1047752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popularity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mainstream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animated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198124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08338" y="1107523"/>
            <a:ext cx="332982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Overseas</a:t>
            </a:r>
            <a:r>
              <a:rPr dirty="0" sz="11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0603" y="1415117"/>
            <a:ext cx="759582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global</a:t>
            </a:r>
            <a:r>
              <a:rPr dirty="0" sz="1100" spc="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4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 spc="5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100" spc="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seen</a:t>
            </a:r>
            <a:r>
              <a:rPr dirty="0" sz="1100" spc="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small</a:t>
            </a:r>
            <a:r>
              <a:rPr dirty="0" sz="1100" spc="2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growth</a:t>
            </a:r>
            <a:r>
              <a:rPr dirty="0" sz="1100" spc="3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over</a:t>
            </a:r>
            <a:r>
              <a:rPr dirty="0" sz="1100" spc="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2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years,</a:t>
            </a:r>
            <a:r>
              <a:rPr dirty="0" sz="1100" spc="2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100" spc="2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100" spc="3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CAGR</a:t>
            </a:r>
            <a:r>
              <a:rPr dirty="0" sz="1100" spc="61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100" spc="3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2.06%</a:t>
            </a:r>
            <a:r>
              <a:rPr dirty="0" sz="1100" spc="4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from</a:t>
            </a:r>
            <a:r>
              <a:rPr dirty="0" sz="1100" spc="2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2017</a:t>
            </a:r>
            <a:r>
              <a:rPr dirty="0" sz="1100" spc="3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–</a:t>
            </a:r>
            <a:r>
              <a:rPr dirty="0" sz="1100" spc="3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2020,</a:t>
            </a:r>
            <a:r>
              <a:rPr dirty="0" sz="1100" spc="2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while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2956" y="1582806"/>
            <a:ext cx="454191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Japanese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segment</a:t>
            </a:r>
            <a:r>
              <a:rPr dirty="0" sz="1100" spc="-3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grown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strongly</a:t>
            </a:r>
            <a:r>
              <a:rPr dirty="0" sz="1100" spc="-3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1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19%</a:t>
            </a:r>
            <a:r>
              <a:rPr dirty="0" sz="1100" spc="32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overseas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26548" y="1616762"/>
            <a:ext cx="1282914" cy="567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  <a:p>
            <a:pPr marL="867570" marR="0">
              <a:lnSpc>
                <a:spcPts val="898"/>
              </a:lnSpc>
              <a:spcBef>
                <a:spcPts val="23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+19%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81683" y="1634304"/>
            <a:ext cx="265975" cy="60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  <a:p>
            <a:pPr marL="0" marR="0">
              <a:lnSpc>
                <a:spcPts val="898"/>
              </a:lnSpc>
              <a:spcBef>
                <a:spcPts val="2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</a:p>
          <a:p>
            <a:pPr marL="0" marR="0">
              <a:lnSpc>
                <a:spcPts val="898"/>
              </a:lnSpc>
              <a:spcBef>
                <a:spcPts val="2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2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24919" y="1676356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36310" y="1729800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0641" y="1826627"/>
            <a:ext cx="677961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Animation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content</a:t>
            </a:r>
            <a:r>
              <a:rPr dirty="0" sz="1100" spc="-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can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segmented</a:t>
            </a:r>
            <a:r>
              <a:rPr dirty="0" sz="1100" spc="-4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into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Japanese</a:t>
            </a:r>
            <a:r>
              <a:rPr dirty="0" sz="1100" spc="3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Anime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100" spc="1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Western</a:t>
            </a:r>
            <a:r>
              <a:rPr dirty="0" sz="1100" spc="14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e.g.</a:t>
            </a:r>
            <a:r>
              <a:rPr dirty="0" sz="1100" spc="-4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Disney/Pixar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875961" y="199329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587354" y="201430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0641" y="2070449"/>
            <a:ext cx="759760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Merchandising</a:t>
            </a:r>
            <a:r>
              <a:rPr dirty="0" sz="1100" spc="42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42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overseas</a:t>
            </a:r>
            <a:r>
              <a:rPr dirty="0" sz="1100" spc="42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41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100" spc="39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Japan</a:t>
            </a:r>
            <a:r>
              <a:rPr dirty="0" sz="1100" spc="39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have</a:t>
            </a:r>
            <a:r>
              <a:rPr dirty="0" sz="1100" spc="39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seen</a:t>
            </a:r>
            <a:r>
              <a:rPr dirty="0" sz="1100" spc="37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377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strongest</a:t>
            </a:r>
            <a:r>
              <a:rPr dirty="0" sz="1100" spc="39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increase</a:t>
            </a:r>
            <a:r>
              <a:rPr dirty="0" sz="1100" spc="37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100" spc="38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100" spc="38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domestic</a:t>
            </a:r>
            <a:r>
              <a:rPr dirty="0" sz="1100" spc="39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animation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3097" y="2238138"/>
            <a:ext cx="32840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sector,</a:t>
            </a:r>
            <a:r>
              <a:rPr dirty="0" sz="1100" spc="-3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100" spc="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21%</a:t>
            </a:r>
            <a:r>
              <a:rPr dirty="0" sz="1100" spc="19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20%,</a:t>
            </a:r>
            <a:r>
              <a:rPr dirty="0" sz="1100" spc="2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respectively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38149" y="224245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298747" y="2324350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6.9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38149" y="239449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0781" y="2481959"/>
            <a:ext cx="759578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Overseas</a:t>
            </a:r>
            <a:r>
              <a:rPr dirty="0" sz="1100" spc="5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8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  <a:r>
              <a:rPr dirty="0" sz="1100" spc="7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particular</a:t>
            </a:r>
            <a:r>
              <a:rPr dirty="0" sz="1100" spc="7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have</a:t>
            </a:r>
            <a:r>
              <a:rPr dirty="0" sz="1100" spc="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grown</a:t>
            </a:r>
            <a:r>
              <a:rPr dirty="0" sz="1100" spc="8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415%</a:t>
            </a:r>
            <a:r>
              <a:rPr dirty="0" sz="1100" spc="8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since</a:t>
            </a:r>
            <a:r>
              <a:rPr dirty="0" sz="1100" spc="6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2012</a:t>
            </a:r>
            <a:r>
              <a:rPr dirty="0" sz="1100" spc="68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with</a:t>
            </a:r>
            <a:r>
              <a:rPr dirty="0" sz="1100" spc="6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a</a:t>
            </a:r>
            <a:r>
              <a:rPr dirty="0" sz="1100" spc="5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CAGR</a:t>
            </a:r>
            <a:r>
              <a:rPr dirty="0" sz="1100" spc="98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  <a:r>
              <a:rPr dirty="0" sz="1100" spc="8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19%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,</a:t>
            </a:r>
            <a:r>
              <a:rPr dirty="0" sz="1100" spc="7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now</a:t>
            </a:r>
            <a:r>
              <a:rPr dirty="0" sz="1100" spc="5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taking</a:t>
            </a:r>
            <a:r>
              <a:rPr dirty="0" sz="1100" spc="85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51%</a:t>
            </a:r>
            <a:r>
              <a:rPr dirty="0" sz="1100" spc="96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7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total</a:t>
            </a:r>
            <a:r>
              <a:rPr dirty="0" sz="1100" spc="90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87">
                <a:solidFill>
                  <a:srgbClr val="40404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in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747500" y="2484330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+415%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38149" y="254653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010139" y="257958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2957" y="2649648"/>
            <a:ext cx="53441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0404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638149" y="269857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38149" y="285061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55254" y="2940691"/>
            <a:ext cx="412239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Japan,</a:t>
            </a:r>
            <a:r>
              <a:rPr dirty="0" sz="1100" spc="3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2020,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(%)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721481" y="2930688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0822" y="2993679"/>
            <a:ext cx="216396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Size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38149" y="300265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432923" y="299287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855709" y="3014566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144316" y="304996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638149" y="315469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638149" y="330673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43157" y="3350820"/>
            <a:ext cx="322762" cy="13897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98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98" marR="0">
              <a:lnSpc>
                <a:spcPts val="898"/>
              </a:lnSpc>
              <a:spcBef>
                <a:spcPts val="4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98" marR="0">
              <a:lnSpc>
                <a:spcPts val="898"/>
              </a:lnSpc>
              <a:spcBef>
                <a:spcPts val="4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98" marR="0">
              <a:lnSpc>
                <a:spcPts val="898"/>
              </a:lnSpc>
              <a:spcBef>
                <a:spcPts val="4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98" marR="0">
              <a:lnSpc>
                <a:spcPts val="898"/>
              </a:lnSpc>
              <a:spcBef>
                <a:spcPts val="4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98" marR="0">
              <a:lnSpc>
                <a:spcPts val="898"/>
              </a:lnSpc>
              <a:spcBef>
                <a:spcPts val="4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564" marR="0">
              <a:lnSpc>
                <a:spcPts val="898"/>
              </a:lnSpc>
              <a:spcBef>
                <a:spcPts val="44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638149" y="345877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262133" y="352524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24%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019800" y="3518587"/>
            <a:ext cx="5893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388251" y="3518587"/>
            <a:ext cx="42477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Movie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813488" y="3547257"/>
            <a:ext cx="297549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2012</a:t>
            </a:r>
            <a:r>
              <a:rPr dirty="0" sz="8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157412" y="3598756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+2,06%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019800" y="3683695"/>
            <a:ext cx="816451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Merchandising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388251" y="3683695"/>
            <a:ext cx="992630" cy="48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Videogram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Live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655252" y="375019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265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471227" y="373341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270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023302" y="378869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839277" y="377033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553425" y="384499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51%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326824" y="3943725"/>
            <a:ext cx="403228" cy="330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31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11%</a:t>
            </a:r>
          </a:p>
          <a:p>
            <a:pPr marL="0" marR="0">
              <a:lnSpc>
                <a:spcPts val="898"/>
              </a:lnSpc>
              <a:spcBef>
                <a:spcPts val="5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414577" y="3965870"/>
            <a:ext cx="373825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Domestic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2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2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019800" y="4013912"/>
            <a:ext cx="1223424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Internet</a:t>
            </a:r>
            <a:r>
              <a:rPr dirty="0" sz="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Television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broadcasting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226548" y="4526650"/>
            <a:ext cx="85980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8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255254" y="4550122"/>
            <a:ext cx="380329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Most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popular</a:t>
            </a:r>
            <a:r>
              <a:rPr dirty="0" sz="11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characters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2020,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Survey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581634" y="4582720"/>
            <a:ext cx="265975" cy="856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  <a:p>
            <a:pPr marL="49" marR="0">
              <a:lnSpc>
                <a:spcPts val="898"/>
              </a:lnSpc>
              <a:spcBef>
                <a:spcPts val="48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  <a:p>
            <a:pPr marL="49" marR="0">
              <a:lnSpc>
                <a:spcPts val="898"/>
              </a:lnSpc>
              <a:spcBef>
                <a:spcPts val="4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  <a:p>
            <a:pPr marL="49" marR="0">
              <a:lnSpc>
                <a:spcPts val="898"/>
              </a:lnSpc>
              <a:spcBef>
                <a:spcPts val="4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515" marR="0">
              <a:lnSpc>
                <a:spcPts val="898"/>
              </a:lnSpc>
              <a:spcBef>
                <a:spcPts val="4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121900" y="4683018"/>
            <a:ext cx="35960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56187" y="476528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442940" y="48537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693273" y="4871695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11.8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136310" y="4871695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11.8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981881" y="4919407"/>
            <a:ext cx="639418" cy="1680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11.3</a:t>
            </a:r>
            <a:r>
              <a:rPr dirty="0" sz="8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404665" y="4967118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559097" y="4983022"/>
            <a:ext cx="63941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10.6</a:t>
            </a:r>
            <a:r>
              <a:rPr dirty="0" sz="8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10.6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424919" y="4967118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10.8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769227" y="504651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14%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136077" y="503417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12%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855709" y="506095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9.7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9144316" y="503789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56836" y="5106797"/>
            <a:ext cx="2432762" cy="6890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Highest</a:t>
            </a:r>
            <a:r>
              <a:rPr dirty="0" sz="1200" spc="3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box-office</a:t>
            </a:r>
            <a:r>
              <a:rPr dirty="0" sz="1200" spc="4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record</a:t>
            </a:r>
            <a:r>
              <a:rPr dirty="0" sz="1200" spc="2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2020:</a:t>
            </a:r>
          </a:p>
          <a:p>
            <a:pPr marL="0" marR="0">
              <a:lnSpc>
                <a:spcPts val="1179"/>
              </a:lnSpc>
              <a:spcBef>
                <a:spcPts val="85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Demon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Slayer</a:t>
            </a:r>
            <a:r>
              <a:rPr dirty="0" sz="105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Mugen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Train,</a:t>
            </a:r>
          </a:p>
          <a:p>
            <a:pPr marL="0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$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364.5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12">
                <a:solidFill>
                  <a:srgbClr val="000000"/>
                </a:solidFill>
                <a:latin typeface="HMFTPS+ArialMT"/>
                <a:cs typeface="HMFTPS+ArialMT"/>
              </a:rPr>
              <a:t>mm,</a:t>
            </a:r>
            <a:r>
              <a:rPr dirty="0" sz="1050" spc="-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12x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second</a:t>
            </a:r>
          </a:p>
          <a:p>
            <a:pPr marL="0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10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grossing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5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movie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964237" y="5123550"/>
            <a:ext cx="1053313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Neighbor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Totoro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Doraemon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259681" y="5123550"/>
            <a:ext cx="64055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Sazae-san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801477" y="5127518"/>
            <a:ext cx="35960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4517991" y="5258830"/>
            <a:ext cx="354603" cy="379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504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8%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8%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353092" y="5265180"/>
            <a:ext cx="396521" cy="428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11%</a:t>
            </a:r>
          </a:p>
          <a:p>
            <a:pPr marL="40604" marR="0">
              <a:lnSpc>
                <a:spcPts val="898"/>
              </a:lnSpc>
              <a:spcBef>
                <a:spcPts val="127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259681" y="5288659"/>
            <a:ext cx="1083333" cy="48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Let’s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Go!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Anpanman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Detective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Conan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Ball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5964237" y="5453768"/>
            <a:ext cx="1152869" cy="482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Kiki’s</a:t>
            </a:r>
            <a:r>
              <a:rPr dirty="0" sz="8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Delivery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Service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Demon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Slayer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Lupin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III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8638149" y="546370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8638149" y="563994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608550" y="5713864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5265882" y="577682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259681" y="5783985"/>
            <a:ext cx="100614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Chibi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Maruko-chan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638149" y="58161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4797483" y="5884920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5065882" y="5934881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638149" y="599242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8813488" y="6080907"/>
            <a:ext cx="297529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2012</a:t>
            </a:r>
            <a:r>
              <a:rPr dirty="0" sz="8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64783" y="6159097"/>
            <a:ext cx="3235931" cy="193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$,;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 spc="-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YEN/USD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=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0.009041673</a:t>
            </a:r>
          </a:p>
          <a:p>
            <a:pPr marL="19549" marR="0">
              <a:lnSpc>
                <a:spcPts val="563"/>
              </a:lnSpc>
              <a:spcBef>
                <a:spcPts val="4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(Kimetsu,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57699" y="2539035"/>
            <a:ext cx="6153406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II.</a:t>
            </a:r>
            <a:r>
              <a:rPr dirty="0" sz="4800" spc="2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Company</a:t>
            </a:r>
            <a:r>
              <a:rPr dirty="0" sz="4800" spc="48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767171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575" y="5655462"/>
            <a:ext cx="250479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BANDAI</a:t>
            </a:r>
            <a:r>
              <a:rPr dirty="0" sz="2400" spc="2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2774" y="5655462"/>
            <a:ext cx="314766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GAMES</a:t>
            </a:r>
            <a:r>
              <a:rPr dirty="0" sz="2400" spc="-12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3794" y="5655462"/>
            <a:ext cx="241427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21">
                <a:solidFill>
                  <a:srgbClr val="767171"/>
                </a:solidFill>
                <a:latin typeface="HMFTPS+ArialMT"/>
                <a:cs typeface="HMFTPS+ArialMT"/>
              </a:rPr>
              <a:t>STRATEGIC</a:t>
            </a:r>
            <a:r>
              <a:rPr dirty="0" sz="2400" spc="21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167" y="416008"/>
            <a:ext cx="3710788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78">
                <a:solidFill>
                  <a:srgbClr val="000000"/>
                </a:solidFill>
                <a:latin typeface="HMFTPS+ArialMT"/>
                <a:cs typeface="HMFTPS+ArialMT"/>
              </a:rPr>
              <a:t>Table</a:t>
            </a:r>
            <a:r>
              <a:rPr dirty="0" sz="36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36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0000"/>
                </a:solidFill>
                <a:latin typeface="HMFTPS+ArialMT"/>
                <a:cs typeface="HMFTPS+ArialMT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8628" y="1082194"/>
            <a:ext cx="2633430" cy="6850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1353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  <a:r>
              <a:rPr dirty="0" sz="1800" spc="1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I.</a:t>
            </a:r>
            <a:r>
              <a:rPr dirty="0" sz="1800" spc="9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  <a:r>
              <a:rPr dirty="0" sz="18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01754" y="1082194"/>
            <a:ext cx="279536" cy="6850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4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4620" y="1865378"/>
            <a:ext cx="2693552" cy="11164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II.</a:t>
            </a:r>
            <a:r>
              <a:rPr dirty="0" sz="1800" spc="9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  <a:r>
              <a:rPr dirty="0" sz="1800" spc="-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  <a:p>
            <a:pPr marL="375361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8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  <a:p>
            <a:pPr marL="375361" marR="0">
              <a:lnSpc>
                <a:spcPts val="201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B.</a:t>
            </a:r>
            <a:r>
              <a:rPr dirty="0" sz="18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375361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C.</a:t>
            </a:r>
            <a:r>
              <a:rPr dirty="0" sz="1800" spc="4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475338" y="1865379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0612" y="3054099"/>
            <a:ext cx="2570108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III.</a:t>
            </a:r>
            <a:r>
              <a:rPr dirty="0" sz="1800" spc="9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  <a:r>
              <a:rPr dirty="0" sz="1800" spc="-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  <a:p>
            <a:pPr marL="439369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8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Comparables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475338" y="3054099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42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9982" y="3602739"/>
            <a:ext cx="2779509" cy="567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B.</a:t>
            </a:r>
            <a:r>
              <a:rPr dirty="0" sz="18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1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C.</a:t>
            </a:r>
            <a:r>
              <a:rPr dirty="0" sz="1800" spc="4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6380" y="4242819"/>
            <a:ext cx="3043768" cy="14682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26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55">
                <a:solidFill>
                  <a:srgbClr val="000000"/>
                </a:solidFill>
                <a:latin typeface="SNUIJA+Arial-BoldMT"/>
                <a:cs typeface="SNUIJA+Arial-BoldMT"/>
              </a:rPr>
              <a:t>IV.</a:t>
            </a:r>
            <a:r>
              <a:rPr dirty="0" sz="1800" spc="10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  <a:r>
              <a:rPr dirty="0" sz="1800" spc="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  <a:p>
            <a:pPr marL="85268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 spc="-169">
                <a:solidFill>
                  <a:srgbClr val="000000"/>
                </a:solidFill>
                <a:latin typeface="SNUIJA+Arial-BoldMT"/>
                <a:cs typeface="SNUIJA+Arial-BoldMT"/>
              </a:rPr>
              <a:t>V.</a:t>
            </a:r>
            <a:r>
              <a:rPr dirty="0" sz="1800" spc="11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  <a:r>
              <a:rPr dirty="0" sz="1800" spc="1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VI.</a:t>
            </a:r>
            <a:r>
              <a:rPr dirty="0" sz="1800" spc="9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  <a:p>
            <a:pPr marL="46360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Appendix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475337" y="4242819"/>
            <a:ext cx="406672" cy="18598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65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75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SNUIJA+Arial-BoldMT"/>
                <a:cs typeface="SNUIJA+Arial-BoldMT"/>
              </a:rPr>
              <a:t>80</a:t>
            </a:r>
          </a:p>
          <a:p>
            <a:pPr marL="0" marR="0">
              <a:lnSpc>
                <a:spcPts val="2010"/>
              </a:lnSpc>
              <a:spcBef>
                <a:spcPts val="107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82</a:t>
            </a:r>
          </a:p>
          <a:p>
            <a:pPr marL="0" marR="0">
              <a:lnSpc>
                <a:spcPts val="2010"/>
              </a:lnSpc>
              <a:spcBef>
                <a:spcPts val="102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93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79980" y="5809187"/>
            <a:ext cx="1410481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88808"/>
            <a:ext cx="919885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70+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experience,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continues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leader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4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industries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17822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63930" y="1095806"/>
            <a:ext cx="20359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Financial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Year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323" y="144927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8960" y="1449275"/>
            <a:ext cx="569846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000" spc="3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  <a:r>
              <a:rPr dirty="0" sz="1000" spc="3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Holdings,</a:t>
            </a:r>
            <a:r>
              <a:rPr dirty="0" sz="1000" spc="2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Inc.</a:t>
            </a:r>
            <a:r>
              <a:rPr dirty="0" sz="1000" spc="30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(BN)</a:t>
            </a:r>
            <a:r>
              <a:rPr dirty="0" sz="1000" spc="3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engages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100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manufacture,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</a:t>
            </a:r>
            <a:r>
              <a:rPr dirty="0" sz="10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entertainment-related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services,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media,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total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revenueof</a:t>
            </a:r>
            <a:r>
              <a:rPr dirty="0" sz="1000" spc="3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$6.7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bnand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5.12%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2017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422062" y="1453251"/>
            <a:ext cx="61218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5887" y="1615502"/>
            <a:ext cx="407919" cy="4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9,000</a:t>
            </a:r>
          </a:p>
          <a:p>
            <a:pPr marL="0" marR="0">
              <a:lnSpc>
                <a:spcPts val="898"/>
              </a:lnSpc>
              <a:spcBef>
                <a:spcPts val="3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8,000</a:t>
            </a:r>
          </a:p>
          <a:p>
            <a:pPr marL="0" marR="0">
              <a:lnSpc>
                <a:spcPts val="898"/>
              </a:lnSpc>
              <a:spcBef>
                <a:spcPts val="3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7,000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422062" y="1618359"/>
            <a:ext cx="86928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Profit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382063" y="1679468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5.12%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97871" y="1915300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6,609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220800" y="189634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6,728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043758" y="1900252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6,699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74880" y="195032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6,387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7943" y="1982692"/>
            <a:ext cx="196937" cy="13223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8834" y="1982692"/>
            <a:ext cx="569540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Headquartered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Tokyo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Toys/Hobbies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Entertainment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subsidiaries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25887" y="2089692"/>
            <a:ext cx="407919" cy="11005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6,000</a:t>
            </a:r>
          </a:p>
          <a:p>
            <a:pPr marL="0" marR="0">
              <a:lnSpc>
                <a:spcPts val="898"/>
              </a:lnSpc>
              <a:spcBef>
                <a:spcPts val="3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5,000</a:t>
            </a:r>
          </a:p>
          <a:p>
            <a:pPr marL="0" marR="0">
              <a:lnSpc>
                <a:spcPts val="898"/>
              </a:lnSpc>
              <a:spcBef>
                <a:spcPts val="3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4,000</a:t>
            </a:r>
          </a:p>
          <a:p>
            <a:pPr marL="0" marR="0">
              <a:lnSpc>
                <a:spcPts val="898"/>
              </a:lnSpc>
              <a:spcBef>
                <a:spcPts val="3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3,000</a:t>
            </a:r>
          </a:p>
          <a:p>
            <a:pPr marL="0" marR="0">
              <a:lnSpc>
                <a:spcPts val="898"/>
              </a:lnSpc>
              <a:spcBef>
                <a:spcPts val="3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3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97783" marR="0">
              <a:lnSpc>
                <a:spcPts val="898"/>
              </a:lnSpc>
              <a:spcBef>
                <a:spcPts val="3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51920" y="2080661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5,561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8708" y="2363685"/>
            <a:ext cx="569542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utilizes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0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300</a:t>
            </a:r>
            <a:r>
              <a:rPr dirty="0" sz="1000" spc="1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1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roll</a:t>
            </a:r>
            <a:r>
              <a:rPr dirty="0" sz="10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services.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Pac-Man,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Ball,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Piece,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Suit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Gundam,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latter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98581" y="2744679"/>
            <a:ext cx="569846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aims</a:t>
            </a:r>
            <a:r>
              <a:rPr dirty="0" sz="10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Leading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Innovator</a:t>
            </a:r>
            <a:r>
              <a:rPr dirty="0" sz="10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group's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greatest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strength,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IP-Axis</a:t>
            </a:r>
            <a:r>
              <a:rPr dirty="0" sz="1000" spc="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17265" y="282439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706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440226" y="281616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758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63186" y="282033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732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086147" y="281506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765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794306" y="284734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561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98581" y="3125673"/>
            <a:ext cx="51251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three-year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aimed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SNUIJA+Arial-BoldMT"/>
                <a:cs typeface="SNUIJA+Arial-BoldMT"/>
              </a:rPr>
              <a:t>April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2022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consolidate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765732" y="31265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88008" y="31265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411918" y="31265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234295" y="31265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058205" y="31265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721301" y="3379373"/>
            <a:ext cx="368341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86:</a:t>
            </a:r>
            <a:r>
              <a:rPr dirty="0" sz="8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800" spc="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800" spc="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CSR/ESG</a:t>
            </a:r>
            <a:r>
              <a:rPr dirty="0" sz="8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Overview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30005" y="3412054"/>
            <a:ext cx="16445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163930" y="3412054"/>
            <a:ext cx="3455159" cy="5502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Financial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Performance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00" spc="2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Ratio,</a:t>
            </a:r>
            <a:r>
              <a:rPr dirty="0" sz="11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2021</a:t>
            </a:r>
          </a:p>
          <a:p>
            <a:pPr marL="400687" marR="0">
              <a:lnSpc>
                <a:spcPts val="1112"/>
              </a:lnSpc>
              <a:spcBef>
                <a:spcPts val="1686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22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&amp;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35123" y="3866369"/>
            <a:ext cx="196684" cy="636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5811" y="3866369"/>
            <a:ext cx="47042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1950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Bandaiya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(BANDAI)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founded,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rubber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metal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85084" y="3935334"/>
            <a:ext cx="654815" cy="2962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6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Hobbies</a:t>
            </a:r>
          </a:p>
          <a:p>
            <a:pPr marL="0" marR="0">
              <a:lnSpc>
                <a:spcPts val="777"/>
              </a:lnSpc>
              <a:spcBef>
                <a:spcPts val="142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12.9%</a:t>
            </a:r>
            <a:r>
              <a:rPr dirty="0" sz="700" spc="2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722744" y="4001489"/>
            <a:ext cx="121503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Visual</a:t>
            </a:r>
            <a:r>
              <a:rPr dirty="0" sz="1000" spc="26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&amp;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Music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Production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05811" y="4094969"/>
            <a:ext cx="507498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1955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Nakamura</a:t>
            </a:r>
            <a:r>
              <a:rPr dirty="0" sz="10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Ltd.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established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05811" y="4323570"/>
            <a:ext cx="556383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2005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Holdings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established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announcement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BANDAI.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919909" y="4341126"/>
            <a:ext cx="56346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3.5%</a:t>
            </a:r>
            <a:r>
              <a:rPr dirty="0" sz="700" spc="2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296539" y="4373763"/>
            <a:ext cx="50126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3.5%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646096" y="4561825"/>
            <a:ext cx="58661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37.3%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162373" y="4646599"/>
            <a:ext cx="6538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Network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756177" y="4779299"/>
            <a:ext cx="565885" cy="9045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617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3.6%</a:t>
            </a:r>
          </a:p>
          <a:p>
            <a:pPr marL="0" marR="0">
              <a:lnSpc>
                <a:spcPts val="1340"/>
              </a:lnSpc>
              <a:spcBef>
                <a:spcPts val="419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4.3%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811863" y="4799022"/>
            <a:ext cx="100445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362858" y="4820486"/>
            <a:ext cx="996892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6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60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Holding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listed</a:t>
            </a:r>
            <a:r>
              <a:rPr dirty="0" sz="60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Tokyo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Stock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Exchange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767192" y="4820491"/>
            <a:ext cx="1040706" cy="397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Launched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Restart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Plan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announces</a:t>
            </a:r>
            <a:r>
              <a:rPr dirty="0" sz="6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IP</a:t>
            </a:r>
            <a:r>
              <a:rPr dirty="0" sz="6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axis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strategy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transform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company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113658" y="4820502"/>
            <a:ext cx="1041043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6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60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was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changed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6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Holdings.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446207" y="4820502"/>
            <a:ext cx="1002766" cy="397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Reorganization</a:t>
            </a:r>
            <a:r>
              <a:rPr dirty="0" sz="600" spc="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internal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units</a:t>
            </a:r>
            <a:r>
              <a:rPr dirty="0" sz="6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5</a:t>
            </a:r>
            <a:r>
              <a:rPr dirty="0" sz="6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3</a:t>
            </a:r>
            <a:r>
              <a:rPr dirty="0" sz="6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core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pillars:</a:t>
            </a:r>
            <a:r>
              <a:rPr dirty="0" sz="600" spc="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Entertainment,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IP,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Amusement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081004" y="4902619"/>
            <a:ext cx="69557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4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</a:p>
          <a:p>
            <a:pPr marL="3200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152288" y="4964113"/>
            <a:ext cx="612258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16.7%</a:t>
            </a:r>
            <a:r>
              <a:rPr dirty="0" sz="700" spc="2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940690" y="5182672"/>
            <a:ext cx="1222627" cy="4706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Intellectual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Property</a:t>
            </a:r>
            <a:r>
              <a:rPr dirty="0" sz="1000" spc="36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Creation</a:t>
            </a:r>
          </a:p>
          <a:p>
            <a:pPr marL="25095" marR="0">
              <a:lnSpc>
                <a:spcPts val="777"/>
              </a:lnSpc>
              <a:spcBef>
                <a:spcPts val="315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9.7%</a:t>
            </a:r>
            <a:r>
              <a:rPr dirty="0" sz="700" spc="2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18401" y="5250030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415300" y="5253460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709133" y="5253454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2014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093121" y="5265575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494305" y="5280238"/>
            <a:ext cx="58661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43.3%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01251" y="5447635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703168" y="5458051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2007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85614" y="5458051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2012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264141" y="5456609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2018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940688" y="5468285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2022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6825145" y="5561010"/>
            <a:ext cx="1004451" cy="495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8527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Real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Entertainment</a:t>
            </a:r>
          </a:p>
          <a:p>
            <a:pPr marL="383006" marR="0">
              <a:lnSpc>
                <a:spcPts val="777"/>
              </a:lnSpc>
              <a:spcBef>
                <a:spcPts val="507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N/A%</a:t>
            </a:r>
            <a:r>
              <a:rPr dirty="0" sz="700" spc="12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9096437" y="5681812"/>
            <a:ext cx="50126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8.0%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76708" y="5732808"/>
            <a:ext cx="1199298" cy="397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Management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integration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between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6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established</a:t>
            </a:r>
            <a:r>
              <a:rPr dirty="0" sz="600" spc="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60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600" spc="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129830" y="5732844"/>
            <a:ext cx="997126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6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acquired</a:t>
            </a:r>
            <a:r>
              <a:rPr dirty="0" sz="600" spc="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part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shares</a:t>
            </a:r>
            <a:r>
              <a:rPr dirty="0" sz="6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Fujiya</a:t>
            </a:r>
            <a:r>
              <a:rPr dirty="0" sz="60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Co.,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Ltd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404180" y="5732829"/>
            <a:ext cx="905845" cy="30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First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Mid-Term</a:t>
            </a:r>
            <a:r>
              <a:rPr dirty="0" sz="6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Plan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strategy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 spc="-13">
                <a:solidFill>
                  <a:srgbClr val="000000"/>
                </a:solidFill>
                <a:latin typeface="DKQSAH+Arial-ItalicMT"/>
                <a:cs typeface="DKQSAH+Arial-ItalicMT"/>
              </a:rPr>
              <a:t>is</a:t>
            </a:r>
            <a:r>
              <a:rPr dirty="0" sz="60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initiated</a:t>
            </a:r>
            <a:r>
              <a:rPr dirty="0" sz="600" spc="5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3-year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time</a:t>
            </a:r>
            <a:r>
              <a:rPr dirty="0" sz="60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horizon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580916" y="5732844"/>
            <a:ext cx="907744" cy="397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Start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mid-term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plan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focused</a:t>
            </a:r>
            <a:r>
              <a:rPr dirty="0" sz="6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IP-Axis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strategy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/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Acquisition</a:t>
            </a:r>
            <a:r>
              <a:rPr dirty="0" sz="600" spc="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Bluefin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527156" y="5732834"/>
            <a:ext cx="1102575" cy="397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67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Start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new</a:t>
            </a:r>
            <a:r>
              <a:rPr dirty="0" sz="6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Mid-Term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Plan,</a:t>
            </a:r>
          </a:p>
          <a:p>
            <a:pPr marL="97535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doubling</a:t>
            </a:r>
            <a:r>
              <a:rPr dirty="0" sz="600" spc="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down</a:t>
            </a:r>
            <a:r>
              <a:rPr dirty="0" sz="6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IP-Axis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strategy,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combining</a:t>
            </a:r>
            <a:r>
              <a:rPr dirty="0" sz="60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physical</a:t>
            </a:r>
          </a:p>
          <a:p>
            <a:pPr marL="284988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60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600" spc="5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products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782954" y="5880781"/>
            <a:ext cx="561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Others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787498" y="6050627"/>
            <a:ext cx="56346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4.2%</a:t>
            </a:r>
            <a:r>
              <a:rPr dirty="0" sz="700" spc="2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3f3f3f"/>
                </a:solidFill>
                <a:latin typeface="HMFTPS+ArialMT"/>
                <a:cs typeface="HMFTPS+ArialMT"/>
              </a:rPr>
              <a:t>OPM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58324" y="6174124"/>
            <a:ext cx="3810375" cy="206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$,Conversion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Statements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YEN/USD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=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0.009041673</a:t>
            </a:r>
          </a:p>
          <a:p>
            <a:pPr marL="11941" marR="0">
              <a:lnSpc>
                <a:spcPts val="56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20420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  <a:r>
              <a:rPr dirty="0" sz="1400" spc="-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drivers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lie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toys,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segments,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~80%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6" y="1097669"/>
            <a:ext cx="20627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Business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63930" y="1095806"/>
            <a:ext cx="21532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Hobby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Year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05328" y="1089140"/>
            <a:ext cx="205271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Plastic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Model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JPN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8247" y="1459534"/>
            <a:ext cx="196760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9011" y="1459534"/>
            <a:ext cx="569804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strongest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sections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  <a:r>
              <a:rPr dirty="0" sz="10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  <a:r>
              <a:rPr dirty="0" sz="1000" spc="7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segments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Networking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contributing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16343" y="1490555"/>
            <a:ext cx="47592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-1.62%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38565" y="168061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3,500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09441" y="1680589"/>
            <a:ext cx="322762" cy="770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3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55198" y="1666727"/>
            <a:ext cx="811999" cy="261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6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Spirits</a:t>
            </a:r>
            <a:r>
              <a:rPr dirty="0" sz="6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  <a:p>
            <a:pPr marL="0" marR="0">
              <a:lnSpc>
                <a:spcPts val="670"/>
              </a:lnSpc>
              <a:spcBef>
                <a:spcPts val="417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78906" y="168007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525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972964" y="1680894"/>
            <a:ext cx="322762" cy="1852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0" marR="0">
              <a:lnSpc>
                <a:spcPts val="898"/>
              </a:lnSpc>
              <a:spcBef>
                <a:spcPts val="5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98758" y="1840528"/>
            <a:ext cx="5696943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  <a:r>
              <a:rPr dirty="0" sz="1000" spc="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grew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8.52%</a:t>
            </a:r>
            <a:r>
              <a:rPr dirty="0" sz="1000" spc="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owning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49%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plastic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  <a:r>
              <a:rPr dirty="0" sz="10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16.87%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same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period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938565" y="1923528"/>
            <a:ext cx="407919" cy="13667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3,000</a:t>
            </a:r>
          </a:p>
          <a:p>
            <a:pPr marL="0" marR="0">
              <a:lnSpc>
                <a:spcPts val="898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2,500</a:t>
            </a:r>
          </a:p>
          <a:p>
            <a:pPr marL="0" marR="0">
              <a:lnSpc>
                <a:spcPts val="898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898"/>
              </a:lnSpc>
              <a:spcBef>
                <a:spcPts val="10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10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62861" y="1922355"/>
            <a:ext cx="680327" cy="3883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8.52%</a:t>
            </a:r>
          </a:p>
          <a:p>
            <a:pPr marL="273153" marR="0">
              <a:lnSpc>
                <a:spcPts val="898"/>
              </a:lnSpc>
              <a:spcBef>
                <a:spcPts val="9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2,358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35043" y="194162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440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91178" y="197454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430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949175" y="2003377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2,676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803447" y="201369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417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47311" y="206849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399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922856" y="2237008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2,192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09696" y="2284487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2,094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28247" y="2373944"/>
            <a:ext cx="197064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379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98884" y="2373944"/>
            <a:ext cx="569842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Shift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10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habits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directly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42462" y="243124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52%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391777" y="244235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858502" y="242648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409441" y="2453546"/>
            <a:ext cx="322762" cy="925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3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31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230389" y="248550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52%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325227" y="253601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49%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99264" y="2754938"/>
            <a:ext cx="569757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organizational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implemented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consolidate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units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bolster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axis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efforts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30006" y="3155069"/>
            <a:ext cx="169762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5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136349" y="338101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22372" y="338109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422840" y="346947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937158" y="346947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449945" y="346947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962730" y="346947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775544" y="346951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218397" y="346946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662873" y="346946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105818" y="346946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550375" y="346949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41375" y="3502711"/>
            <a:ext cx="1190821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174905" y="3502711"/>
            <a:ext cx="102612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759213" y="3502711"/>
            <a:ext cx="661628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565662" y="3502711"/>
            <a:ext cx="133012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Elimination</a:t>
            </a:r>
            <a:r>
              <a:rPr dirty="0" sz="8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Corporate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2174905" y="3667820"/>
            <a:ext cx="143969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Visual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153044" y="3677576"/>
            <a:ext cx="21685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Creation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Year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175000" y="3955944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+6.04%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64774" y="4026976"/>
            <a:ext cx="407919" cy="18046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8,000</a:t>
            </a:r>
          </a:p>
          <a:p>
            <a:pPr marL="0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7,000</a:t>
            </a:r>
          </a:p>
          <a:p>
            <a:pPr marL="0" marR="0">
              <a:lnSpc>
                <a:spcPts val="898"/>
              </a:lnSpc>
              <a:spcBef>
                <a:spcPts val="77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6,000</a:t>
            </a:r>
          </a:p>
          <a:p>
            <a:pPr marL="0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5,000</a:t>
            </a:r>
          </a:p>
          <a:p>
            <a:pPr marL="0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4,000</a:t>
            </a:r>
          </a:p>
          <a:p>
            <a:pPr marL="0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3,000</a:t>
            </a:r>
          </a:p>
          <a:p>
            <a:pPr marL="0" marR="0">
              <a:lnSpc>
                <a:spcPts val="898"/>
              </a:lnSpc>
              <a:spcBef>
                <a:spcPts val="77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97783" marR="0">
              <a:lnSpc>
                <a:spcPts val="898"/>
              </a:lnSpc>
              <a:spcBef>
                <a:spcPts val="7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790304" y="4110643"/>
            <a:ext cx="409373" cy="549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6,728</a:t>
            </a:r>
          </a:p>
          <a:p>
            <a:pPr marL="2198" marR="0">
              <a:lnSpc>
                <a:spcPts val="898"/>
              </a:lnSpc>
              <a:spcBef>
                <a:spcPts val="222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3,049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574493" y="4115442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6,699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006046" y="4139174"/>
            <a:ext cx="409407" cy="551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6,609</a:t>
            </a:r>
          </a:p>
          <a:p>
            <a:pPr marL="2232" marR="0">
              <a:lnSpc>
                <a:spcPts val="898"/>
              </a:lnSpc>
              <a:spcBef>
                <a:spcPts val="224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3,077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168695" y="4138339"/>
            <a:ext cx="364557" cy="6213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137" marR="0">
              <a:lnSpc>
                <a:spcPts val="1112"/>
              </a:lnSpc>
              <a:spcBef>
                <a:spcPts val="67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137" marR="0">
              <a:lnSpc>
                <a:spcPts val="1112"/>
              </a:lnSpc>
              <a:spcBef>
                <a:spcPts val="6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221823" y="4189981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6,387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437562" y="4450383"/>
            <a:ext cx="1193664" cy="291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5,561</a:t>
            </a:r>
          </a:p>
          <a:p>
            <a:pPr marL="786489" marR="0">
              <a:lnSpc>
                <a:spcPts val="898"/>
              </a:lnSpc>
              <a:spcBef>
                <a:spcPts val="20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3,075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472614" y="4439964"/>
            <a:ext cx="581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16.87%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1230238" y="446533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255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576727" y="4518263"/>
            <a:ext cx="407919" cy="751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3,112</a:t>
            </a:r>
          </a:p>
          <a:p>
            <a:pPr marL="0" marR="0">
              <a:lnSpc>
                <a:spcPts val="898"/>
              </a:lnSpc>
              <a:spcBef>
                <a:spcPts val="382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2,676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653342" y="4540824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5,122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69152" y="4626594"/>
            <a:ext cx="409399" cy="475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4,713</a:t>
            </a:r>
          </a:p>
          <a:p>
            <a:pPr marL="2224" marR="0">
              <a:lnSpc>
                <a:spcPts val="898"/>
              </a:lnSpc>
              <a:spcBef>
                <a:spcPts val="164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2,336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032328" y="469687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131275" y="4780555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184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168832" y="4801173"/>
            <a:ext cx="364420" cy="841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67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6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62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439827" y="4864640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3,221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655602" y="4902476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2,709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933381" y="4885385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160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4792502" y="5064375"/>
            <a:ext cx="407919" cy="483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2,358</a:t>
            </a:r>
          </a:p>
          <a:p>
            <a:pPr marL="42386" marR="0">
              <a:lnSpc>
                <a:spcPts val="898"/>
              </a:lnSpc>
              <a:spcBef>
                <a:spcPts val="171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853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008278" y="5084499"/>
            <a:ext cx="407919" cy="471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2,192</a:t>
            </a:r>
          </a:p>
          <a:p>
            <a:pPr marL="42385" marR="0">
              <a:lnSpc>
                <a:spcPts val="898"/>
              </a:lnSpc>
              <a:spcBef>
                <a:spcPts val="16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916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224052" y="5123937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2,094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71377" y="5379142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1,819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655602" y="5363804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1,742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439827" y="5366280"/>
            <a:ext cx="473839" cy="372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1,637</a:t>
            </a:r>
          </a:p>
          <a:p>
            <a:pPr marL="151925" marR="0">
              <a:lnSpc>
                <a:spcPts val="898"/>
              </a:lnSpc>
              <a:spcBef>
                <a:spcPts val="83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477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266438" y="5426693"/>
            <a:ext cx="429675" cy="279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853</a:t>
            </a:r>
          </a:p>
          <a:p>
            <a:pPr marL="107760" marR="0">
              <a:lnSpc>
                <a:spcPts val="898"/>
              </a:lnSpc>
              <a:spcBef>
                <a:spcPts val="10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383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509387" y="5453736"/>
            <a:ext cx="323691" cy="2887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578</a:t>
            </a:r>
          </a:p>
          <a:p>
            <a:pPr marL="0" marR="0">
              <a:lnSpc>
                <a:spcPts val="898"/>
              </a:lnSpc>
              <a:spcBef>
                <a:spcPts val="17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255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158424" y="5542457"/>
            <a:ext cx="323693" cy="2623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411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269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942649" y="5530640"/>
            <a:ext cx="323693" cy="26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436</a:t>
            </a:r>
          </a:p>
          <a:p>
            <a:pPr marL="0" marR="0">
              <a:lnSpc>
                <a:spcPts val="893"/>
              </a:lnSpc>
              <a:spcBef>
                <a:spcPts val="12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332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5726874" y="5537887"/>
            <a:ext cx="322762" cy="2637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254</a:t>
            </a:r>
          </a:p>
          <a:p>
            <a:pPr marL="0" marR="0">
              <a:lnSpc>
                <a:spcPts val="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308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021524" y="559980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345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807527" y="558906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439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3156712" y="560932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160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598227" y="560138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925791" y="5604562"/>
            <a:ext cx="356765" cy="2755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145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203</a:t>
            </a:r>
          </a:p>
          <a:p>
            <a:pPr marL="0" marR="0">
              <a:lnSpc>
                <a:spcPts val="898"/>
              </a:lnSpc>
              <a:spcBef>
                <a:spcPts val="7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-457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710016" y="5593451"/>
            <a:ext cx="356765" cy="290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145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184</a:t>
            </a:r>
          </a:p>
          <a:p>
            <a:pPr marL="0" marR="0">
              <a:lnSpc>
                <a:spcPts val="898"/>
              </a:lnSpc>
              <a:spcBef>
                <a:spcPts val="19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-483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804037" y="5658997"/>
            <a:ext cx="458164" cy="4677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213</a:t>
            </a:r>
          </a:p>
          <a:p>
            <a:pPr marL="79886" marR="0">
              <a:lnSpc>
                <a:spcPts val="898"/>
              </a:lnSpc>
              <a:spcBef>
                <a:spcPts val="1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588262" y="565741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232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2372487" y="565741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u="sng">
                <a:solidFill>
                  <a:srgbClr val="000000"/>
                </a:solidFill>
                <a:latin typeface="HMFTPS+ArialMT"/>
                <a:cs typeface="HMFTPS+ArialMT"/>
              </a:rPr>
              <a:t>227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309997" y="5684593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3249516" y="572744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-438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5494241" y="573226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-484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7897558" y="579600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8997659" y="579600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10096116" y="579600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1194699" y="579600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230874" y="5886057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-1,000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668177" y="597456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2452335" y="597450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3236562" y="597450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4020785" y="597449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4805110" y="597452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5589299" y="597452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6796995" y="6115518"/>
            <a:ext cx="491197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about</a:t>
            </a:r>
            <a:r>
              <a:rPr dirty="0" sz="800" spc="1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BN’s</a:t>
            </a:r>
            <a:r>
              <a:rPr dirty="0" sz="800" spc="1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financial</a:t>
            </a:r>
            <a:r>
              <a:rPr dirty="0" sz="800" spc="3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history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2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87:</a:t>
            </a:r>
            <a:r>
              <a:rPr dirty="0" sz="800" spc="2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80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Namco’s</a:t>
            </a:r>
            <a:r>
              <a:rPr dirty="0" sz="800" spc="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Ratio</a:t>
            </a:r>
            <a:r>
              <a:rPr dirty="0" sz="800" spc="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Overview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370236" y="6172928"/>
            <a:ext cx="4143820" cy="2076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478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expressed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38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Statements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YEN/USD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=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0.009041673</a:t>
            </a:r>
          </a:p>
          <a:p>
            <a:pPr marL="0" marR="0">
              <a:lnSpc>
                <a:spcPts val="563"/>
              </a:lnSpc>
              <a:spcBef>
                <a:spcPts val="106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533876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representing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~85%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  <a:r>
              <a:rPr dirty="0" sz="1400" spc="-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sales,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manifesting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second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manufacturer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6" y="1097669"/>
            <a:ext cx="126174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Presence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00084" y="1097934"/>
            <a:ext cx="31576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Competitors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Company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051" y="1469684"/>
            <a:ext cx="196937" cy="9414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3689" y="1469684"/>
            <a:ext cx="574273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however;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represents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majority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net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77.7%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23639" y="164752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52861" y="1698768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7.2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23639" y="1812017"/>
            <a:ext cx="209187" cy="1303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  <a:p>
            <a:pPr marL="0" marR="0">
              <a:lnSpc>
                <a:spcPts val="898"/>
              </a:lnSpc>
              <a:spcBef>
                <a:spcPts val="39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4721" y="180356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3816" y="1850677"/>
            <a:ext cx="552615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tried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achieve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diversified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regional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mix</a:t>
            </a:r>
            <a:r>
              <a:rPr dirty="0" sz="10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stronger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regions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76580" y="1986432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388441" y="2130391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03942" y="2231671"/>
            <a:ext cx="556233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region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greatest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1.3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points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6.1%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7.4%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300265" y="280154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1635" y="2953105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7.4%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79960" y="3052017"/>
            <a:ext cx="43613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LEGO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42028" y="3052017"/>
            <a:ext cx="93851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331010" y="3052017"/>
            <a:ext cx="58409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HASBRO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58049" y="3052017"/>
            <a:ext cx="5551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MATTEL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56570" y="3052017"/>
            <a:ext cx="97661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JAKKS</a:t>
            </a:r>
            <a:r>
              <a:rPr dirty="0" sz="8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PACIFICS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186319" y="3253626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7.0%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800084" y="3261939"/>
            <a:ext cx="181921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Net</a:t>
            </a:r>
            <a:r>
              <a:rPr dirty="0" sz="1100" spc="3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Region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354981" y="3252791"/>
            <a:ext cx="248473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Plastic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7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1115" y="3341544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7.9%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88134" y="3333956"/>
            <a:ext cx="65811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77.7%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04078" y="3590017"/>
            <a:ext cx="35234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023225" y="3590017"/>
            <a:ext cx="481658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365775" y="3578461"/>
            <a:ext cx="196761" cy="57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08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536539" y="3578461"/>
            <a:ext cx="2614441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4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 spc="4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304078" y="3755125"/>
            <a:ext cx="57962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536412" y="3977796"/>
            <a:ext cx="2612143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80%+</a:t>
            </a:r>
            <a:r>
              <a:rPr dirty="0" sz="1000" spc="2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  <a:r>
              <a:rPr dirty="0" sz="1000" spc="2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1000" spc="2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1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limited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938117" y="4118662"/>
            <a:ext cx="385134" cy="5077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6,6%</a:t>
            </a:r>
          </a:p>
          <a:p>
            <a:pPr marL="0" marR="0">
              <a:lnSpc>
                <a:spcPts val="898"/>
              </a:lnSpc>
              <a:spcBef>
                <a:spcPts val="19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8,0%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393749" y="4109165"/>
            <a:ext cx="441922" cy="1184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58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6,2%</a:t>
            </a:r>
          </a:p>
          <a:p>
            <a:pPr marL="28564" marR="0">
              <a:lnSpc>
                <a:spcPts val="898"/>
              </a:lnSpc>
              <a:spcBef>
                <a:spcPts val="17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7,6%</a:t>
            </a:r>
          </a:p>
          <a:p>
            <a:pPr marL="28583" marR="0">
              <a:lnSpc>
                <a:spcPts val="898"/>
              </a:lnSpc>
              <a:spcBef>
                <a:spcPts val="185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6,7%</a:t>
            </a:r>
          </a:p>
          <a:p>
            <a:pPr marL="0" marR="0">
              <a:lnSpc>
                <a:spcPts val="898"/>
              </a:lnSpc>
              <a:spcBef>
                <a:spcPts val="183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79,5%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906509" y="4110780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6,3%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390725" y="4115439"/>
            <a:ext cx="385134" cy="820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6,5%</a:t>
            </a:r>
          </a:p>
          <a:p>
            <a:pPr marL="0" marR="0">
              <a:lnSpc>
                <a:spcPts val="898"/>
              </a:lnSpc>
              <a:spcBef>
                <a:spcPts val="17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7,4%</a:t>
            </a:r>
          </a:p>
          <a:p>
            <a:pPr marL="0" marR="0">
              <a:lnSpc>
                <a:spcPts val="898"/>
              </a:lnSpc>
              <a:spcBef>
                <a:spcPts val="170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6,1%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874911" y="4128202"/>
            <a:ext cx="385134" cy="515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7,0%</a:t>
            </a:r>
          </a:p>
          <a:p>
            <a:pPr marL="0" marR="0">
              <a:lnSpc>
                <a:spcPts val="898"/>
              </a:lnSpc>
              <a:spcBef>
                <a:spcPts val="19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7,9%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680740" y="4274412"/>
            <a:ext cx="1100659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Recent</a:t>
            </a:r>
            <a:r>
              <a:rPr dirty="0" sz="800" spc="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acquisition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</a:p>
          <a:p>
            <a:pPr marL="161534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two</a:t>
            </a:r>
            <a:r>
              <a:rPr dirty="0" sz="800" spc="2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European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431588" y="4348850"/>
            <a:ext cx="763837" cy="3790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  <a:p>
            <a:pPr marL="22198" marR="0">
              <a:lnSpc>
                <a:spcPts val="898"/>
              </a:lnSpc>
              <a:spcBef>
                <a:spcPts val="88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906509" y="4420270"/>
            <a:ext cx="385134" cy="455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6,4%</a:t>
            </a:r>
          </a:p>
          <a:p>
            <a:pPr marL="26" marR="0">
              <a:lnSpc>
                <a:spcPts val="898"/>
              </a:lnSpc>
              <a:spcBef>
                <a:spcPts val="148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6,0%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325318" y="4497080"/>
            <a:ext cx="322762" cy="12712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8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465" marR="0">
              <a:lnSpc>
                <a:spcPts val="898"/>
              </a:lnSpc>
              <a:spcBef>
                <a:spcPts val="8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465" marR="0">
              <a:lnSpc>
                <a:spcPts val="898"/>
              </a:lnSpc>
              <a:spcBef>
                <a:spcPts val="8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56465" marR="0">
              <a:lnSpc>
                <a:spcPts val="898"/>
              </a:lnSpc>
              <a:spcBef>
                <a:spcPts val="81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112931" marR="0">
              <a:lnSpc>
                <a:spcPts val="898"/>
              </a:lnSpc>
              <a:spcBef>
                <a:spcPts val="8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700920" y="451586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811745" y="4518246"/>
            <a:ext cx="8385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companies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has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051493" y="456532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87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752641" y="457568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103212" y="457568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402067" y="460834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83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622743" y="4640163"/>
            <a:ext cx="1217607" cy="2740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increased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market</a:t>
            </a:r>
            <a:r>
              <a:rPr dirty="0" sz="800" spc="-1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share</a:t>
            </a:r>
          </a:p>
          <a:p>
            <a:pPr marL="144789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western</a:t>
            </a:r>
            <a:r>
              <a:rPr dirty="0" sz="800" spc="1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areas.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938137" y="4817182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6,1%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874911" y="4863176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7,4%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909562" y="5141012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79,3%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877938" y="5141012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81,3%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362124" y="5141012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80,0%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664913" y="5153712"/>
            <a:ext cx="622576" cy="334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139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77,7%</a:t>
            </a:r>
          </a:p>
          <a:p>
            <a:pPr marL="0" marR="0">
              <a:lnSpc>
                <a:spcPts val="1340"/>
              </a:lnSpc>
              <a:spcBef>
                <a:spcPts val="97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.</a:t>
            </a:r>
            <a:r>
              <a:rPr dirty="0" sz="1200" spc="34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940281" y="570470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424390" y="57046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908673" y="57046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392748" y="570468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876944" y="5704686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643894" y="5704711"/>
            <a:ext cx="213085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800" spc="7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7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7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7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800" spc="7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293401" y="5928895"/>
            <a:ext cx="991085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overseas</a:t>
            </a:r>
            <a:r>
              <a:rPr dirty="0" sz="11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22.3%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saturated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domestic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unit,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ample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white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space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63410" y="6199037"/>
            <a:ext cx="3580402" cy="181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</a:t>
            </a:r>
          </a:p>
          <a:p>
            <a:pPr marL="6837" marR="0">
              <a:lnSpc>
                <a:spcPts val="562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(Shaulova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Biagi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2020,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09248"/>
            <a:ext cx="1042278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Organizational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reorganizing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consolidating</a:t>
            </a:r>
            <a:r>
              <a:rPr dirty="0" sz="14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three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streamline</a:t>
            </a:r>
            <a:r>
              <a:rPr dirty="0" sz="14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efforts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692972"/>
            <a:ext cx="5229543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model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starting</a:t>
            </a:r>
            <a:r>
              <a:rPr dirty="0" sz="1400" spc="-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April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utilized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annually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76348" y="1421935"/>
            <a:ext cx="128387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81057" y="1481118"/>
            <a:ext cx="1412417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</a:p>
          <a:p>
            <a:pPr marL="6553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(~</a:t>
            </a:r>
            <a:r>
              <a:rPr dirty="0" sz="12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80%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Sales)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6208" y="1589623"/>
            <a:ext cx="2830533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Planning,</a:t>
            </a:r>
            <a:r>
              <a:rPr dirty="0" sz="1100" spc="3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1100" spc="3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3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(home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mobile)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6068" y="2168822"/>
            <a:ext cx="2827825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  <a:r>
              <a:rPr dirty="0" sz="1100" spc="4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  <a:p>
            <a:pPr marL="14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Planning,</a:t>
            </a:r>
            <a:r>
              <a:rPr dirty="0" sz="1100" spc="7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1100" spc="7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7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76068" y="3036289"/>
            <a:ext cx="2910127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Visual</a:t>
            </a:r>
            <a:r>
              <a:rPr dirty="0" sz="11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Music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  <a:p>
            <a:pPr marL="14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3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Planning,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11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visual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99345" y="3095455"/>
            <a:ext cx="1375841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</a:p>
          <a:p>
            <a:pPr marL="8839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(~</a:t>
            </a:r>
            <a:r>
              <a:rPr dirty="0" sz="12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8%</a:t>
            </a:r>
            <a:r>
              <a:rPr dirty="0" sz="12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Sales)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0066" y="3373636"/>
            <a:ext cx="1385549" cy="450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Bandai</a:t>
            </a:r>
            <a:r>
              <a:rPr dirty="0" sz="1400" spc="30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Namco</a:t>
            </a:r>
          </a:p>
          <a:p>
            <a:pPr marL="108232" marR="0">
              <a:lnSpc>
                <a:spcPts val="1568"/>
              </a:lnSpc>
              <a:spcBef>
                <a:spcPts val="62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Holding</a:t>
            </a:r>
            <a:r>
              <a:rPr dirty="0" sz="1400" spc="18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Inc.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576208" y="3615487"/>
            <a:ext cx="2844790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  <a:r>
              <a:rPr dirty="0" sz="11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  <a:r>
              <a:rPr dirty="0" sz="11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copyrights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76349" y="4660378"/>
            <a:ext cx="2616567" cy="530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Facilities:</a:t>
            </a:r>
          </a:p>
          <a:p>
            <a:pPr marL="0" marR="0">
              <a:lnSpc>
                <a:spcPts val="123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2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operation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</a:p>
          <a:p>
            <a:pPr marL="36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646589" y="4709791"/>
            <a:ext cx="128366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48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(~</a:t>
            </a:r>
            <a:r>
              <a:rPr dirty="0" sz="12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12%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Sales)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8598" y="4844413"/>
            <a:ext cx="147416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Annual</a:t>
            </a:r>
            <a:r>
              <a:rPr dirty="0" sz="1200" spc="94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Number</a:t>
            </a:r>
            <a:r>
              <a:rPr dirty="0" sz="1200" spc="24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of</a:t>
            </a:r>
          </a:p>
          <a:p>
            <a:pPr marL="2697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IP</a:t>
            </a:r>
            <a:r>
              <a:rPr dirty="0" sz="1200" spc="37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Utilized: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55504" y="5221562"/>
            <a:ext cx="66094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SNUIJA+Arial-BoldMT"/>
                <a:cs typeface="SNUIJA+Arial-BoldMT"/>
              </a:rPr>
              <a:t>300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76386" y="5239529"/>
            <a:ext cx="2713319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Machines: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2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Planning,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machines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73521" y="5630681"/>
            <a:ext cx="1712645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</a:t>
            </a:r>
            <a:r>
              <a:rPr dirty="0" sz="12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5</a:t>
            </a:r>
            <a:r>
              <a:rPr dirty="0" sz="12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</a:p>
          <a:p>
            <a:pPr marL="112776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selling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</a:p>
          <a:p>
            <a:pPr marL="466344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in-house!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0248" y="6270948"/>
            <a:ext cx="2575359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90846"/>
            <a:ext cx="10144780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Organizational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Gundam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globe,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licensed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74570"/>
            <a:ext cx="6555086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Ball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company's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6" y="1097669"/>
            <a:ext cx="235393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Groupwide</a:t>
            </a:r>
            <a:r>
              <a:rPr dirty="0" sz="1100" spc="-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(Global)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58227" y="1095806"/>
            <a:ext cx="15817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Category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06726" y="1095806"/>
            <a:ext cx="20329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Worldwide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Facility</a:t>
            </a:r>
            <a:r>
              <a:rPr dirty="0" sz="1100" spc="-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07869" y="1460783"/>
            <a:ext cx="148178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IP</a:t>
            </a:r>
            <a:r>
              <a:rPr dirty="0" sz="1200" spc="1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Production</a:t>
            </a:r>
            <a:r>
              <a:rPr dirty="0" sz="1200" spc="4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Unit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61643" y="1451403"/>
            <a:ext cx="136138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Amusement</a:t>
            </a:r>
            <a:r>
              <a:rPr dirty="0" sz="1200" spc="47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Unit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82937" y="1522305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+4.14%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67275" y="1511987"/>
            <a:ext cx="1231885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Ultraman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70075" y="1569930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+0.98%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78062" y="1673118"/>
            <a:ext cx="684184" cy="3989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315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-10.35%</a:t>
            </a:r>
          </a:p>
          <a:p>
            <a:pPr marL="0" marR="0">
              <a:lnSpc>
                <a:spcPts val="898"/>
              </a:lnSpc>
              <a:spcBef>
                <a:spcPts val="104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8882" y="1696927"/>
            <a:ext cx="407919" cy="1354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3,500</a:t>
            </a:r>
          </a:p>
          <a:p>
            <a:pPr marL="0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3,000</a:t>
            </a:r>
          </a:p>
          <a:p>
            <a:pPr marL="0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2,500</a:t>
            </a:r>
          </a:p>
          <a:p>
            <a:pPr marL="0" marR="0">
              <a:lnSpc>
                <a:spcPts val="898"/>
              </a:lnSpc>
              <a:spcBef>
                <a:spcPts val="63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6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48776" y="1767486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3,090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79367" y="1787418"/>
            <a:ext cx="47592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-1.77%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31544" y="1791977"/>
            <a:ext cx="322762" cy="157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120</a:t>
            </a:r>
          </a:p>
          <a:p>
            <a:pPr marL="0" marR="0">
              <a:lnSpc>
                <a:spcPts val="898"/>
              </a:lnSpc>
              <a:spcBef>
                <a:spcPts val="9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9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465" marR="0">
              <a:lnSpc>
                <a:spcPts val="898"/>
              </a:lnSpc>
              <a:spcBef>
                <a:spcPts val="9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465" marR="0">
              <a:lnSpc>
                <a:spcPts val="898"/>
              </a:lnSpc>
              <a:spcBef>
                <a:spcPts val="9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56465" marR="0">
              <a:lnSpc>
                <a:spcPts val="898"/>
              </a:lnSpc>
              <a:spcBef>
                <a:spcPts val="9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112931" marR="0">
              <a:lnSpc>
                <a:spcPts val="898"/>
              </a:lnSpc>
              <a:spcBef>
                <a:spcPts val="9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520174" y="1798530"/>
            <a:ext cx="53271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-30.50%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99344" y="1826198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2,939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574060" y="1815068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2,967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867275" y="1842204"/>
            <a:ext cx="1075048" cy="647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KAMEN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RIDER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Suit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Gundam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Super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Sentai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Anpanman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214217" y="1836088"/>
            <a:ext cx="322762" cy="1528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0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13033" marR="0">
              <a:lnSpc>
                <a:spcPts val="898"/>
              </a:lnSpc>
              <a:spcBef>
                <a:spcPts val="9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98099" y="187711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51663" y="1863618"/>
            <a:ext cx="53271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-15.59%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48574" y="193585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23337" y="192473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16496" y="194715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992632" y="194503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518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466512" y="1937437"/>
            <a:ext cx="43060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66972" y="200261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265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441733" y="199772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282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40703" y="2026929"/>
            <a:ext cx="322762" cy="13379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0" marR="0">
              <a:lnSpc>
                <a:spcPts val="898"/>
              </a:lnSpc>
              <a:spcBef>
                <a:spcPts val="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0" marR="0">
              <a:lnSpc>
                <a:spcPts val="898"/>
              </a:lnSpc>
              <a:spcBef>
                <a:spcPts val="4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4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13033" marR="0">
              <a:lnSpc>
                <a:spcPts val="898"/>
              </a:lnSpc>
              <a:spcBef>
                <a:spcPts val="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358947" y="2045266"/>
            <a:ext cx="265975" cy="3958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92</a:t>
            </a:r>
          </a:p>
          <a:p>
            <a:pPr marL="0" marR="0">
              <a:lnSpc>
                <a:spcPts val="898"/>
              </a:lnSpc>
              <a:spcBef>
                <a:spcPts val="102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27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92115" y="2092950"/>
            <a:ext cx="323914" cy="3648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614</a:t>
            </a:r>
          </a:p>
          <a:p>
            <a:pPr marL="1999" marR="0">
              <a:lnSpc>
                <a:spcPts val="898"/>
              </a:lnSpc>
              <a:spcBef>
                <a:spcPts val="77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154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255649" y="2110411"/>
            <a:ext cx="322886" cy="350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603</a:t>
            </a:r>
          </a:p>
          <a:p>
            <a:pPr marL="972" marR="0">
              <a:lnSpc>
                <a:spcPts val="898"/>
              </a:lnSpc>
              <a:spcBef>
                <a:spcPts val="66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137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466512" y="2102545"/>
            <a:ext cx="5893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892709" y="217015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859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43183" y="219571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706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617946" y="219584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706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807554" y="221376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17651" y="227072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548574" y="235495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92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823337" y="234701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098099" y="235177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909929" y="2377015"/>
            <a:ext cx="265975" cy="3340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64</a:t>
            </a:r>
          </a:p>
          <a:p>
            <a:pPr marL="409" marR="0">
              <a:lnSpc>
                <a:spcPts val="898"/>
              </a:lnSpc>
              <a:spcBef>
                <a:spcPts val="53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65987" y="2396226"/>
            <a:ext cx="541985" cy="4091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109</a:t>
            </a:r>
          </a:p>
          <a:p>
            <a:pPr marL="134810" marR="0">
              <a:lnSpc>
                <a:spcPts val="898"/>
              </a:lnSpc>
              <a:spcBef>
                <a:spcPts val="11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1,166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469324" y="237717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744087" y="237717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847383" y="242812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89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867275" y="2502638"/>
            <a:ext cx="876361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BALL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NARUTO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533845" y="257362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575560" y="2642489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1,220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850322" y="2625269"/>
            <a:ext cx="589726" cy="4200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aseline="36204" spc="21">
                <a:solidFill>
                  <a:srgbClr val="000000"/>
                </a:solidFill>
                <a:latin typeface="HMFTPS+ArialMT"/>
                <a:cs typeface="HMFTPS+ArialMT"/>
              </a:rPr>
              <a:t>1,152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937</a:t>
            </a:r>
          </a:p>
          <a:p>
            <a:pPr marL="219202" marR="0">
              <a:lnSpc>
                <a:spcPts val="898"/>
              </a:lnSpc>
              <a:spcBef>
                <a:spcPts val="92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193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590832" y="268344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769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794762" y="2707172"/>
            <a:ext cx="386399" cy="353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484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777</a:t>
            </a:r>
          </a:p>
          <a:p>
            <a:pPr marL="0" marR="0">
              <a:lnSpc>
                <a:spcPts val="898"/>
              </a:lnSpc>
              <a:spcBef>
                <a:spcPts val="69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118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867275" y="2832855"/>
            <a:ext cx="89807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PRETTY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CURE!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PIECE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694115" y="2825609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460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256621" y="281942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466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8807554" y="281997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67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358947" y="283082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819124" y="285772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519999" y="2913751"/>
            <a:ext cx="322899" cy="275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143</a:t>
            </a:r>
          </a:p>
          <a:p>
            <a:pPr marL="984" marR="0">
              <a:lnSpc>
                <a:spcPts val="898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275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910338" y="293660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47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94562" y="2961376"/>
            <a:ext cx="265975" cy="2855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93</a:t>
            </a:r>
          </a:p>
          <a:p>
            <a:pPr marL="0" marR="0">
              <a:lnSpc>
                <a:spcPts val="89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27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469324" y="2947087"/>
            <a:ext cx="265975" cy="299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76</a:t>
            </a:r>
          </a:p>
          <a:p>
            <a:pPr marL="0" marR="0">
              <a:lnSpc>
                <a:spcPts val="898"/>
              </a:lnSpc>
              <a:spcBef>
                <a:spcPts val="2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744087" y="2943912"/>
            <a:ext cx="265975" cy="3045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898"/>
              </a:lnSpc>
              <a:spcBef>
                <a:spcPts val="3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795746" y="302786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316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070509" y="302659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344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46665" y="309999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725955" y="308878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1184744" y="3103073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507935" y="313323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672013" y="313265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867275" y="3163072"/>
            <a:ext cx="51721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Aikatsu!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314130" y="323931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588764" y="323927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863655" y="3239263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6664036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227569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789572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749982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9302386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9853259" y="330119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0488275" y="3300929"/>
            <a:ext cx="1409044" cy="3718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68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Directly</a:t>
            </a:r>
            <a:r>
              <a:rPr dirty="0" sz="800" spc="3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Revenue-</a:t>
            </a:r>
            <a:r>
              <a:rPr dirty="0" sz="800" spc="6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managed</a:t>
            </a:r>
            <a:r>
              <a:rPr dirty="0" sz="8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sharing</a:t>
            </a:r>
          </a:p>
          <a:p>
            <a:pPr marL="28999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8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6375400" y="3424925"/>
            <a:ext cx="223632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Packaged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(Visual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Business)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9075738" y="3424925"/>
            <a:ext cx="11628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8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machines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2278689" y="3458084"/>
            <a:ext cx="151531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200" spc="19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Unit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96343" y="3552273"/>
            <a:ext cx="129328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9">
                <a:solidFill>
                  <a:srgbClr val="ffffff"/>
                </a:solidFill>
                <a:latin typeface="SNUIJA+Arial-BoldMT"/>
                <a:cs typeface="SNUIJA+Arial-BoldMT"/>
              </a:rPr>
              <a:t>Toys</a:t>
            </a:r>
            <a:r>
              <a:rPr dirty="0" sz="1200" spc="10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&amp;</a:t>
            </a:r>
            <a:r>
              <a:rPr dirty="0" sz="1200" spc="3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Hobbies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3959885" y="3545603"/>
            <a:ext cx="13405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Digital</a:t>
            </a:r>
            <a:r>
              <a:rPr dirty="0" sz="1200" spc="38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Business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6375400" y="3590034"/>
            <a:ext cx="245565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Productions,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license,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distribution,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events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(Creation)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9075738" y="3590034"/>
            <a:ext cx="108944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8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567725" y="3867740"/>
            <a:ext cx="202985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Hobby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Unit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3509561" y="3867779"/>
            <a:ext cx="141263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Category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6273555" y="3872661"/>
            <a:ext cx="17122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IP-Axis</a:t>
            </a:r>
            <a:r>
              <a:rPr dirty="0" sz="1100" spc="4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Strategy</a:t>
            </a:r>
            <a:r>
              <a:rPr dirty="0" sz="11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Impact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4932362" y="4236931"/>
            <a:ext cx="798998" cy="383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203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+19.29%</a:t>
            </a:r>
          </a:p>
          <a:p>
            <a:pPr marL="0" marR="0">
              <a:lnSpc>
                <a:spcPts val="898"/>
              </a:lnSpc>
              <a:spcBef>
                <a:spcPts val="9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+3.38%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2482850" y="4274071"/>
            <a:ext cx="933916" cy="438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KAMEN</a:t>
            </a:r>
            <a:r>
              <a:rPr dirty="0" sz="7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RIDER</a:t>
            </a:r>
          </a:p>
          <a:p>
            <a:pPr marL="0" marR="0">
              <a:lnSpc>
                <a:spcPts val="777"/>
              </a:lnSpc>
              <a:spcBef>
                <a:spcPts val="409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Suit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Gundam</a:t>
            </a:r>
          </a:p>
          <a:p>
            <a:pPr marL="0" marR="0">
              <a:lnSpc>
                <a:spcPts val="777"/>
              </a:lnSpc>
              <a:spcBef>
                <a:spcPts val="409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Anpanman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3797300" y="4274113"/>
            <a:ext cx="772143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7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6258495" y="4295164"/>
            <a:ext cx="196936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6429385" y="4295164"/>
            <a:ext cx="514554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1/3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groupwide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stem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wholly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IP’s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898525" y="4327418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+2.89%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1570767" y="4403618"/>
            <a:ext cx="47592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-7.06%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3797300" y="4424909"/>
            <a:ext cx="93029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6429133" y="4523735"/>
            <a:ext cx="554184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Gundam</a:t>
            </a:r>
            <a:r>
              <a:rPr dirty="0" sz="1000" spc="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Kamen</a:t>
            </a:r>
            <a:r>
              <a:rPr dirty="0" sz="1000" spc="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Rider</a:t>
            </a:r>
            <a:r>
              <a:rPr dirty="0" sz="10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IP’s</a:t>
            </a:r>
            <a:r>
              <a:rPr dirty="0" sz="1000" spc="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domestically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former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meets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internationally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1316838" y="4572590"/>
            <a:ext cx="323652" cy="400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999</a:t>
            </a:r>
          </a:p>
          <a:p>
            <a:pPr marL="1737" marR="0">
              <a:lnSpc>
                <a:spcPts val="898"/>
              </a:lnSpc>
              <a:spcBef>
                <a:spcPts val="1054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258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699391" y="4607511"/>
            <a:ext cx="323033" cy="3942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971</a:t>
            </a:r>
          </a:p>
          <a:p>
            <a:pPr marL="1118" marR="0">
              <a:lnSpc>
                <a:spcPts val="898"/>
              </a:lnSpc>
              <a:spcBef>
                <a:spcPts val="100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247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34539" y="4650838"/>
            <a:ext cx="407919" cy="1438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11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84749" marR="0">
              <a:lnSpc>
                <a:spcPts val="898"/>
              </a:lnSpc>
              <a:spcBef>
                <a:spcPts val="11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84749" marR="0">
              <a:lnSpc>
                <a:spcPts val="898"/>
              </a:lnSpc>
              <a:spcBef>
                <a:spcPts val="117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84749" marR="0">
              <a:lnSpc>
                <a:spcPts val="898"/>
              </a:lnSpc>
              <a:spcBef>
                <a:spcPts val="11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197783" marR="0">
              <a:lnSpc>
                <a:spcPts val="898"/>
              </a:lnSpc>
              <a:spcBef>
                <a:spcPts val="11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936021" y="4663058"/>
            <a:ext cx="322762" cy="375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929</a:t>
            </a:r>
          </a:p>
          <a:p>
            <a:pPr marL="621" marR="0">
              <a:lnSpc>
                <a:spcPts val="898"/>
              </a:lnSpc>
              <a:spcBef>
                <a:spcPts val="86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220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3853098" y="4696586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1,909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5356991" y="4715469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1,878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2482850" y="4726550"/>
            <a:ext cx="782574" cy="438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7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BALL</a:t>
            </a:r>
          </a:p>
          <a:p>
            <a:pPr marL="0" marR="0">
              <a:lnSpc>
                <a:spcPts val="777"/>
              </a:lnSpc>
              <a:spcBef>
                <a:spcPts val="409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PRETTY</a:t>
            </a:r>
            <a:r>
              <a:rPr dirty="0" sz="7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CURE!</a:t>
            </a:r>
          </a:p>
          <a:p>
            <a:pPr marL="0" marR="0">
              <a:lnSpc>
                <a:spcPts val="777"/>
              </a:lnSpc>
              <a:spcBef>
                <a:spcPts val="409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7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PIECE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3396821" y="471939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4605045" y="4751647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1,816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6258493" y="4904729"/>
            <a:ext cx="196811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6429258" y="4904729"/>
            <a:ext cx="553906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COVID-19</a:t>
            </a:r>
            <a:r>
              <a:rPr dirty="0" sz="1000" spc="26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had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severe</a:t>
            </a:r>
            <a:r>
              <a:rPr dirty="0" sz="10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0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2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stores,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FY2021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3396821" y="5023777"/>
            <a:ext cx="407919" cy="1065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898"/>
              </a:lnSpc>
              <a:spcBef>
                <a:spcPts val="14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14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197782" marR="0">
              <a:lnSpc>
                <a:spcPts val="898"/>
              </a:lnSpc>
              <a:spcBef>
                <a:spcPts val="14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700510" y="519723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294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1318576" y="519374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323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5625532" y="5208184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1,068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936643" y="526641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371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4164038" y="5296626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923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4915983" y="531468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895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6428878" y="5285723"/>
            <a:ext cx="554148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 spc="1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1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console,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latter</a:t>
            </a:r>
            <a:r>
              <a:rPr dirty="0" sz="10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enjoying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~19%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700510" y="5451431"/>
            <a:ext cx="322762" cy="3392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104</a:t>
            </a:r>
          </a:p>
          <a:p>
            <a:pPr marL="0" marR="0">
              <a:lnSpc>
                <a:spcPts val="898"/>
              </a:lnSpc>
              <a:spcBef>
                <a:spcPts val="574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184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1346835" y="545592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85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1936643" y="5553006"/>
            <a:ext cx="380719" cy="416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257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75</a:t>
            </a:r>
          </a:p>
          <a:p>
            <a:pPr marL="0" marR="0">
              <a:lnSpc>
                <a:spcPts val="898"/>
              </a:lnSpc>
              <a:spcBef>
                <a:spcPts val="18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139</a:t>
            </a:r>
          </a:p>
          <a:p>
            <a:pPr marL="115168" marR="0">
              <a:lnSpc>
                <a:spcPts val="898"/>
              </a:lnSpc>
              <a:spcBef>
                <a:spcPts val="9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60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1318576" y="562931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187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2508191" y="5778670"/>
            <a:ext cx="867686" cy="347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228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300</a:t>
            </a:r>
            <a:r>
              <a:rPr dirty="0" sz="105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  <a:p>
            <a:pPr marL="0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Downloads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6348375" y="5773557"/>
            <a:ext cx="557566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shift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connected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world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fully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816080" y="581576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91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1346835" y="5797899"/>
            <a:ext cx="265975" cy="2479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75</a:t>
            </a:r>
          </a:p>
          <a:p>
            <a:pPr marL="0" marR="0">
              <a:lnSpc>
                <a:spcPts val="75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71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642112" y="5904601"/>
            <a:ext cx="407361" cy="2951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51</a:t>
            </a:r>
          </a:p>
          <a:p>
            <a:pPr marL="29082" marR="0">
              <a:lnSpc>
                <a:spcPts val="898"/>
              </a:lnSpc>
              <a:spcBef>
                <a:spcPts val="2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1878774" y="5896662"/>
            <a:ext cx="407445" cy="3030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64</a:t>
            </a:r>
          </a:p>
          <a:p>
            <a:pPr marL="29167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6508353" y="5941245"/>
            <a:ext cx="525445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IP’s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leveraged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internally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international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branding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4000182" y="602534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4752616" y="602534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5503518" y="6025344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1288762" y="604755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370248" y="6182962"/>
            <a:ext cx="4490617" cy="197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48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2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-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Statements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YEN/USD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=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0.009041673</a:t>
            </a:r>
          </a:p>
          <a:p>
            <a:pPr marL="0" marR="0">
              <a:lnSpc>
                <a:spcPts val="563"/>
              </a:lnSpc>
              <a:spcBef>
                <a:spcPts val="69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01219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aimed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  <a:r>
              <a:rPr dirty="0" sz="1400" spc="-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32722" y="1037328"/>
            <a:ext cx="25978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History</a:t>
            </a:r>
            <a:r>
              <a:rPr dirty="0" sz="12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Mergers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Acquisitions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16273" y="1063084"/>
            <a:ext cx="498785" cy="68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26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Date</a:t>
            </a:r>
          </a:p>
          <a:p>
            <a:pPr marL="0" marR="0">
              <a:lnSpc>
                <a:spcPts val="1233"/>
              </a:lnSpc>
              <a:spcBef>
                <a:spcPts val="254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53544" y="1080812"/>
            <a:ext cx="108602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Partnerships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34325" y="1061653"/>
            <a:ext cx="8071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Licenses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62704" y="1359271"/>
            <a:ext cx="302011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personalized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avatars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make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convenient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communicate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social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applications.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move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827620" y="1402755"/>
            <a:ext cx="313014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Creators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phenomenon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Warhammer.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Partnered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69060" y="1463490"/>
            <a:ext cx="837830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2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Games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Workshop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2384" y="1503827"/>
            <a:ext cx="620295" cy="7173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Genies</a:t>
            </a:r>
          </a:p>
          <a:p>
            <a:pPr marL="7617" marR="0">
              <a:lnSpc>
                <a:spcPts val="1233"/>
              </a:lnSpc>
              <a:spcBef>
                <a:spcPts val="2881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Limbic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62704" y="1965700"/>
            <a:ext cx="292107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Limbic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Entertainment,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German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seller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software,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national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international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27620" y="2085383"/>
            <a:ext cx="289080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Developers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famous</a:t>
            </a:r>
            <a:r>
              <a:rPr dirty="0" sz="10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Pac-Man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26929" y="2134530"/>
            <a:ext cx="46430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938228" y="2153738"/>
            <a:ext cx="50312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Arika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4638" y="2194124"/>
            <a:ext cx="10950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862704" y="2567900"/>
            <a:ext cx="313813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known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story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large-scale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universes.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amount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undisclosed.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JPN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4591" y="2628635"/>
            <a:ext cx="1095038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7688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Reflector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27620" y="2611382"/>
            <a:ext cx="3137124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Creators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defining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playing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Dark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Souls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hit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Elden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Ring,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14774" y="2672117"/>
            <a:ext cx="745500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0438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From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Software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220659" y="2745518"/>
            <a:ext cx="464308" cy="1388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2020</a:t>
            </a:r>
          </a:p>
          <a:p>
            <a:pPr marL="0" marR="0">
              <a:lnSpc>
                <a:spcPts val="1233"/>
              </a:lnSpc>
              <a:spcBef>
                <a:spcPts val="3591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2020</a:t>
            </a:r>
          </a:p>
          <a:p>
            <a:pPr marL="1" marR="0">
              <a:lnSpc>
                <a:spcPts val="1233"/>
              </a:lnSpc>
              <a:spcBef>
                <a:spcPts val="33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2018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862704" y="3174327"/>
            <a:ext cx="306169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100%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Sotsu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Co.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Yen.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consolidate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rights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Gundam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827620" y="3180293"/>
            <a:ext cx="3105358" cy="577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Film,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television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9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9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9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Dragonball,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Onepiece</a:t>
            </a:r>
          </a:p>
          <a:p>
            <a:pPr marL="0" marR="0">
              <a:lnSpc>
                <a:spcPts val="1005"/>
              </a:lnSpc>
              <a:spcBef>
                <a:spcPts val="2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Kamen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Rider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(Toei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Animations)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19418" y="3318883"/>
            <a:ext cx="80378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Sotsu</a:t>
            </a:r>
            <a:r>
              <a:rPr dirty="0" sz="1100" spc="2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Co.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30413" y="3371724"/>
            <a:ext cx="111593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Toei</a:t>
            </a:r>
            <a:r>
              <a:rPr dirty="0" sz="1100" spc="4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1453" y="3739075"/>
            <a:ext cx="739707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27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Nippon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Imports</a:t>
            </a:r>
            <a:r>
              <a:rPr dirty="0" sz="1100" spc="-14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/</a:t>
            </a:r>
          </a:p>
          <a:p>
            <a:pPr marL="5636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Bluefin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62704" y="3762160"/>
            <a:ext cx="3038568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stake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Nippon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Imports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collectible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owns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Bluefin,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California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827620" y="3852191"/>
            <a:ext cx="314281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Creators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globally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Naruto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Ultimate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Ninja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collaboration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634986" y="3912926"/>
            <a:ext cx="1110647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CyberConnect</a:t>
            </a:r>
          </a:p>
          <a:p>
            <a:pPr marL="437449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2399" y="4364098"/>
            <a:ext cx="939084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1288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Anime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Consortium</a:t>
            </a:r>
          </a:p>
          <a:p>
            <a:pPr marL="19208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Japan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862704" y="4408888"/>
            <a:ext cx="3131402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reminder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$18.5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ACJ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make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wholly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subsidiary.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Daisuki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service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9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shut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down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end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21350" y="4451471"/>
            <a:ext cx="2925628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partnership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Pokemon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Snap,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favorite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grossing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645446" y="4512205"/>
            <a:ext cx="1070038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5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Pokemon</a:t>
            </a:r>
          </a:p>
          <a:p>
            <a:pPr marL="14175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220660" y="4564801"/>
            <a:ext cx="464308" cy="8292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2017</a:t>
            </a:r>
          </a:p>
          <a:p>
            <a:pPr marL="0" marR="0">
              <a:lnSpc>
                <a:spcPts val="1233"/>
              </a:lnSpc>
              <a:spcBef>
                <a:spcPts val="376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2009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862704" y="5021723"/>
            <a:ext cx="2965474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95%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stake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estimated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$12.5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mm.</a:t>
            </a:r>
            <a:r>
              <a:rPr dirty="0" sz="10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American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arms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57164" y="5063408"/>
            <a:ext cx="33163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D3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821350" y="5050539"/>
            <a:ext cx="314783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Demon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Slayer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made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Ufotable,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fastest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823755" y="5195094"/>
            <a:ext cx="71339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Ufotable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27083" y="5269093"/>
            <a:ext cx="79127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Publisher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99198" y="5539210"/>
            <a:ext cx="15115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  <a:r>
              <a:rPr dirty="0" sz="1100" spc="3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Strategy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003959" y="5545684"/>
            <a:ext cx="152688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Partnership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Strategy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77130" y="582874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47818" y="5828740"/>
            <a:ext cx="11467705" cy="194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Limbic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Bluefin,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moves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bolster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foothold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7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is</a:t>
            </a:r>
            <a:r>
              <a:rPr dirty="0" sz="10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leveraging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strong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partnerships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deliver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physical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goods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47818" y="5990270"/>
            <a:ext cx="408415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Axis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169795" y="6005696"/>
            <a:ext cx="46496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world,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73263" y="6194034"/>
            <a:ext cx="5972327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(GamesIndustry,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(Nikkei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Asia,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Network,,</a:t>
            </a:r>
            <a:r>
              <a:rPr dirty="0" sz="500" spc="-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Network,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2018),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(GamesIndustry,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2009),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(Bandainamcoent,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 spc="-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145151"/>
            <a:ext cx="1024085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Direction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start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3-year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midterm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-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April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aims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cultivate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physically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digitally,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519" y="728875"/>
            <a:ext cx="513488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connect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74063" y="1055739"/>
            <a:ext cx="192422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Mid-term</a:t>
            </a:r>
            <a:r>
              <a:rPr dirty="0" sz="12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plan</a:t>
            </a:r>
            <a:r>
              <a:rPr dirty="0" sz="12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2022-2025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78437" y="1175566"/>
            <a:ext cx="1863494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4472c4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75264" y="1434219"/>
            <a:ext cx="197006" cy="8651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2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47799" y="1434219"/>
            <a:ext cx="169562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Vision: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Connect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8406" y="1457420"/>
            <a:ext cx="1979804" cy="1305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43">
                <a:solidFill>
                  <a:srgbClr val="000000"/>
                </a:solidFill>
                <a:latin typeface="SNUIJA+Arial-BoldMT"/>
                <a:cs typeface="SNUIJA+Arial-BoldMT"/>
              </a:rPr>
              <a:t>“To</a:t>
            </a:r>
            <a:r>
              <a:rPr dirty="0" sz="1200" spc="44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maximize</a:t>
            </a:r>
            <a:r>
              <a:rPr dirty="0" sz="1200" spc="4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4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value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2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20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achieve</a:t>
            </a:r>
            <a:r>
              <a:rPr dirty="0" sz="1200" spc="10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200" spc="7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global</a:t>
            </a:r>
            <a:r>
              <a:rPr dirty="0" sz="1200" spc="7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markets,</a:t>
            </a:r>
            <a:r>
              <a:rPr dirty="0" sz="1200" spc="7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15">
                <a:solidFill>
                  <a:srgbClr val="000000"/>
                </a:solidFill>
                <a:latin typeface="SNUIJA+Arial-BoldMT"/>
                <a:cs typeface="SNUIJA+Arial-BoldMT"/>
              </a:rPr>
              <a:t>we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will</a:t>
            </a:r>
            <a:r>
              <a:rPr dirty="0" sz="1200" spc="29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continue</a:t>
            </a:r>
            <a:r>
              <a:rPr dirty="0" sz="1200" spc="3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200" spc="2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take</a:t>
            </a:r>
            <a:r>
              <a:rPr dirty="0" sz="1200" spc="30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on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challenges</a:t>
            </a:r>
            <a:r>
              <a:rPr dirty="0" sz="1200" spc="12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under</a:t>
            </a:r>
            <a:r>
              <a:rPr dirty="0" sz="1200" spc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ALL</a:t>
            </a:r>
            <a:r>
              <a:rPr dirty="0" sz="1200" spc="11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200" spc="11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concept.”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68315" y="1521480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454760" y="1521480"/>
            <a:ext cx="1611100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Maximize</a:t>
            </a:r>
            <a:r>
              <a:rPr dirty="0" sz="1100" spc="-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1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Value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diverse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outlets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47672" y="1662790"/>
            <a:ext cx="31649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IPxFan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framework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47420" y="1891361"/>
            <a:ext cx="4819464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IPxValue: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Accelerating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evolution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axis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IPxWorld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Building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concept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68315" y="2100679"/>
            <a:ext cx="201486" cy="606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233"/>
              </a:lnSpc>
              <a:spcBef>
                <a:spcPts val="205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454760" y="2100679"/>
            <a:ext cx="155758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11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worldwide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collaboration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474065" y="2419422"/>
            <a:ext cx="176827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New</a:t>
            </a:r>
            <a:r>
              <a:rPr dirty="0" sz="11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Company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Branding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454760" y="2512189"/>
            <a:ext cx="1675480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Integrating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physical</a:t>
            </a:r>
            <a:r>
              <a:rPr dirty="0" sz="11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entertainment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elements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476986" y="2761994"/>
            <a:ext cx="196811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47751" y="2761994"/>
            <a:ext cx="421239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SNUIJA+Arial-BoldMT"/>
                <a:cs typeface="SNUIJA+Arial-BoldMT"/>
              </a:rPr>
              <a:t>April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2022,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introducing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corporate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logo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88406" y="2920459"/>
            <a:ext cx="1836089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200" spc="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President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Masaru</a:t>
            </a:r>
            <a:r>
              <a:rPr dirty="0" sz="12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200">
                <a:solidFill>
                  <a:srgbClr val="000000"/>
                </a:solidFill>
                <a:latin typeface="DKQSAH+Arial-ItalicMT"/>
                <a:cs typeface="DKQSAH+Arial-ItalicMT"/>
              </a:rPr>
              <a:t>Kawaguchi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647624" y="2990565"/>
            <a:ext cx="530671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logo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companies,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647624" y="3142988"/>
            <a:ext cx="19247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9">
                <a:solidFill>
                  <a:srgbClr val="000000"/>
                </a:solidFill>
                <a:latin typeface="SNUIJA+Arial-BoldMT"/>
                <a:cs typeface="SNUIJA+Arial-BoldMT"/>
              </a:rPr>
              <a:t>ALL</a:t>
            </a:r>
            <a:r>
              <a:rPr dirty="0" sz="1000" spc="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00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  <a:r>
              <a:rPr dirty="0" sz="1000" spc="7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concept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476987" y="337155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647624" y="3371559"/>
            <a:ext cx="507637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Aimed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express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purpose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spirit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unite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maximize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6617" y="3478100"/>
            <a:ext cx="1609205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4472c4"/>
                </a:solidFill>
                <a:latin typeface="SNUIJA+Arial-BoldMT"/>
                <a:cs typeface="SNUIJA+Arial-BoldMT"/>
              </a:rPr>
              <a:t>Amusement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960968" y="3499224"/>
            <a:ext cx="1490053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a5a5a5"/>
                </a:solidFill>
                <a:latin typeface="SNUIJA+Arial-BoldMT"/>
                <a:cs typeface="SNUIJA+Arial-BoldMT"/>
              </a:rPr>
              <a:t>IP</a:t>
            </a:r>
            <a:r>
              <a:rPr dirty="0" sz="2000" spc="18">
                <a:solidFill>
                  <a:srgbClr val="a5a5a5"/>
                </a:solidFill>
                <a:latin typeface="SNUIJA+Arial-BoldMT"/>
                <a:cs typeface="SNUIJA+Arial-BoldMT"/>
              </a:rPr>
              <a:t> </a:t>
            </a:r>
            <a:r>
              <a:rPr dirty="0" sz="2000">
                <a:solidFill>
                  <a:srgbClr val="a5a5a5"/>
                </a:solidFill>
                <a:latin typeface="SNUIJA+Arial-BoldMT"/>
                <a:cs typeface="SNUIJA+Arial-BoldMT"/>
              </a:rPr>
              <a:t>Creation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372041" y="3817208"/>
            <a:ext cx="201486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658486" y="3817208"/>
            <a:ext cx="22772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1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3684" y="3854924"/>
            <a:ext cx="201626" cy="1017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40" marR="0">
              <a:lnSpc>
                <a:spcPts val="1233"/>
              </a:lnSpc>
              <a:spcBef>
                <a:spcPts val="205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233"/>
              </a:lnSpc>
              <a:spcBef>
                <a:spcPts val="200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00269" y="3854924"/>
            <a:ext cx="154945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1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customer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touchpoints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38277" y="3909307"/>
            <a:ext cx="213061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Investment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Strategy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’22-’25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658486" y="4061030"/>
            <a:ext cx="1845713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Leveraging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combining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studios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00269" y="4266435"/>
            <a:ext cx="197073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Leveraging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maximizing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23076" y="4344952"/>
            <a:ext cx="5251602" cy="7036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plans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invest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¥40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~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$350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2025:</a:t>
            </a:r>
          </a:p>
          <a:p>
            <a:pPr marL="0" marR="0">
              <a:lnSpc>
                <a:spcPts val="1233"/>
              </a:lnSpc>
              <a:spcBef>
                <a:spcPts val="7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investment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maximize</a:t>
            </a:r>
            <a:r>
              <a:rPr dirty="0" sz="1100" spc="-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(¥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25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bn,</a:t>
            </a:r>
            <a:r>
              <a:rPr dirty="0" sz="11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~</a:t>
            </a:r>
            <a:r>
              <a:rPr dirty="0" sz="11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$219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mm):</a:t>
            </a:r>
          </a:p>
          <a:p>
            <a:pPr marL="911352" marR="0">
              <a:lnSpc>
                <a:spcPts val="1233"/>
              </a:lnSpc>
              <a:spcBef>
                <a:spcPts val="7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-&gt;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creation,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Groupwide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projects,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open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innovation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372041" y="4472541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658486" y="4472541"/>
            <a:ext cx="2176419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Strengthening</a:t>
            </a:r>
            <a:r>
              <a:rPr dirty="0" sz="11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IP-Axis</a:t>
            </a:r>
            <a:r>
              <a:rPr dirty="0" sz="11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00129" y="4677946"/>
            <a:ext cx="1671109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1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types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experiences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523076" y="5106842"/>
            <a:ext cx="41460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Investment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develop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metaverse</a:t>
            </a:r>
            <a:r>
              <a:rPr dirty="0" sz="11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(¥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15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bn,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~</a:t>
            </a:r>
            <a:r>
              <a:rPr dirty="0" sz="11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$131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mm):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434428" y="5285186"/>
            <a:ext cx="387587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-&gt;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Establishment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data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foundation,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845394" y="5552926"/>
            <a:ext cx="760401" cy="44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FY2019.3</a:t>
            </a:r>
          </a:p>
          <a:p>
            <a:pPr marL="56421" marR="0">
              <a:lnSpc>
                <a:spcPts val="1179"/>
              </a:lnSpc>
              <a:spcBef>
                <a:spcPts val="81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¥6.0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260715" y="5552926"/>
            <a:ext cx="776582" cy="44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621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FY2020.3</a:t>
            </a:r>
          </a:p>
          <a:p>
            <a:pPr marL="0" marR="0">
              <a:lnSpc>
                <a:spcPts val="1179"/>
              </a:lnSpc>
              <a:spcBef>
                <a:spcPts val="81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¥9.0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620312" y="5552926"/>
            <a:ext cx="824971" cy="44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00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FY2021.3</a:t>
            </a:r>
          </a:p>
          <a:p>
            <a:pPr marL="0" marR="0">
              <a:lnSpc>
                <a:spcPts val="1179"/>
              </a:lnSpc>
              <a:spcBef>
                <a:spcPts val="81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¥10.5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907331" y="5552926"/>
            <a:ext cx="1138927" cy="447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HMFTPS+ArialMT"/>
                <a:cs typeface="HMFTPS+ArialMT"/>
              </a:rPr>
              <a:t>Three-year</a:t>
            </a:r>
            <a:r>
              <a:rPr dirty="0" sz="1100" spc="-2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ffffff"/>
                </a:solidFill>
                <a:latin typeface="HMFTPS+ArialMT"/>
                <a:cs typeface="HMFTPS+ArialMT"/>
              </a:rPr>
              <a:t>total</a:t>
            </a:r>
          </a:p>
          <a:p>
            <a:pPr marL="146494" marR="0">
              <a:lnSpc>
                <a:spcPts val="1179"/>
              </a:lnSpc>
              <a:spcBef>
                <a:spcPts val="81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¥25.5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798748" y="5646175"/>
            <a:ext cx="331647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Purpose:</a:t>
            </a:r>
            <a:r>
              <a:rPr dirty="0" sz="1400" spc="11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“Fun</a:t>
            </a:r>
            <a:r>
              <a:rPr dirty="0" sz="1400" spc="29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for</a:t>
            </a:r>
            <a:r>
              <a:rPr dirty="0" sz="1400" spc="-18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 spc="-16">
                <a:solidFill>
                  <a:srgbClr val="ffffff"/>
                </a:solidFill>
                <a:latin typeface="SNUIJA+Arial-BoldMT"/>
                <a:cs typeface="SNUIJA+Arial-BoldMT"/>
              </a:rPr>
              <a:t>All</a:t>
            </a:r>
            <a:r>
              <a:rPr dirty="0" sz="1400" spc="79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into</a:t>
            </a:r>
            <a:r>
              <a:rPr dirty="0" sz="1400" spc="1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the</a:t>
            </a:r>
            <a:r>
              <a:rPr dirty="0" sz="1400" spc="2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Future”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72418" y="6232563"/>
            <a:ext cx="493315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(Mid-term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Plan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(GamesIndustry,</a:t>
            </a:r>
            <a:r>
              <a:rPr dirty="0" sz="500" spc="-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(Nikkei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Asia,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64893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R&amp;D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matches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direction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bolster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446581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diversification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25" y="1130759"/>
            <a:ext cx="198505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Research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Development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1453" y="1120489"/>
            <a:ext cx="181954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Advertising</a:t>
            </a:r>
            <a:r>
              <a:rPr dirty="0" sz="1100" spc="5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Expenditure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4950" y="1462776"/>
            <a:ext cx="1108335" cy="644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Advertsing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Expenses</a:t>
            </a:r>
          </a:p>
          <a:p>
            <a:pPr marL="421163" marR="0">
              <a:lnSpc>
                <a:spcPts val="898"/>
              </a:lnSpc>
              <a:spcBef>
                <a:spcPts val="29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75675" y="1486737"/>
            <a:ext cx="279109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Number</a:t>
            </a:r>
            <a:r>
              <a:rPr dirty="0" sz="800" spc="-10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new</a:t>
            </a:r>
            <a:r>
              <a:rPr dirty="0" sz="800" spc="17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home</a:t>
            </a:r>
            <a:r>
              <a:rPr dirty="0" sz="800" spc="-12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video</a:t>
            </a:r>
            <a:r>
              <a:rPr dirty="0" sz="800" spc="29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game</a:t>
            </a:r>
            <a:r>
              <a:rPr dirty="0" sz="800" spc="-12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titles</a:t>
            </a:r>
            <a:r>
              <a:rPr dirty="0" sz="800" spc="-13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released</a:t>
            </a:r>
            <a:r>
              <a:rPr dirty="0" sz="800" spc="16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by</a:t>
            </a:r>
            <a:r>
              <a:rPr dirty="0" sz="800" spc="15">
                <a:solidFill>
                  <a:srgbClr val="0f2741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f2741"/>
                </a:solidFill>
                <a:latin typeface="HMFTPS+ArialMT"/>
                <a:cs typeface="HMFTPS+ArialMT"/>
              </a:rPr>
              <a:t>region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22044" y="1501369"/>
            <a:ext cx="322762" cy="1660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2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64309" y="150824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34947" y="1508248"/>
            <a:ext cx="12755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spending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750503" y="1638987"/>
            <a:ext cx="975319" cy="2480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527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0" marR="0">
              <a:lnSpc>
                <a:spcPts val="75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93325" y="1635018"/>
            <a:ext cx="35960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+4%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35658" y="1671190"/>
            <a:ext cx="322762" cy="1717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56465" marR="0">
              <a:lnSpc>
                <a:spcPts val="898"/>
              </a:lnSpc>
              <a:spcBef>
                <a:spcPts val="38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465" marR="0">
              <a:lnSpc>
                <a:spcPts val="898"/>
              </a:lnSpc>
              <a:spcBef>
                <a:spcPts val="38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56465" marR="0">
              <a:lnSpc>
                <a:spcPts val="898"/>
              </a:lnSpc>
              <a:spcBef>
                <a:spcPts val="38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56465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112931" marR="0">
              <a:lnSpc>
                <a:spcPts val="89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34947" y="1660671"/>
            <a:ext cx="195136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advertisements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$410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295775" y="1804095"/>
            <a:ext cx="579620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682129" y="184268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411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50137" y="184597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410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114121" y="187042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401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978105" y="201739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200836" y="212422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295775" y="2134312"/>
            <a:ext cx="2052222" cy="2524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(excluding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localized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versions)</a:t>
            </a:r>
          </a:p>
          <a:p>
            <a:pPr marL="334208" marR="0">
              <a:lnSpc>
                <a:spcPts val="78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84061" y="2266096"/>
            <a:ext cx="44877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57</a:t>
            </a:r>
            <a:r>
              <a:rPr dirty="0" sz="800" spc="3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57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509458" y="235909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446759" y="245367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959787" y="246943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263536" y="254667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080311" y="257819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326234" y="262707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143011" y="2767365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634975" y="316032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948434" y="324880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516766" y="324880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085099" y="324880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51799" y="324880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220132" y="324880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419306" y="332493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298763" y="332493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78219" y="332493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305542" y="3442193"/>
            <a:ext cx="277809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Business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Unit’s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Risk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Opportunities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54223" y="3553118"/>
            <a:ext cx="196811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24987" y="3553118"/>
            <a:ext cx="223319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R&amp;D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increased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43.5%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001425" y="357648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172063" y="3576489"/>
            <a:ext cx="2632800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gearing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24861" y="3934112"/>
            <a:ext cx="247137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strengthen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content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001425" y="395748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172063" y="3957482"/>
            <a:ext cx="250820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Elden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Ring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launch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brand/IP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2022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90679" y="4382095"/>
            <a:ext cx="294873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Business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Strategy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Risk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Opportunities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01320" y="6189777"/>
            <a:ext cx="4131531" cy="1926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expressed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4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Statements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YEN/USD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=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0.009041673</a:t>
            </a:r>
          </a:p>
          <a:p>
            <a:pPr marL="0" marR="0">
              <a:lnSpc>
                <a:spcPts val="563"/>
              </a:lnSpc>
              <a:spcBef>
                <a:spcPts val="33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5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Plan,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Namco,,2021)),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3136" y="2562285"/>
            <a:ext cx="5523846" cy="6476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9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II.</a:t>
            </a:r>
            <a:r>
              <a:rPr dirty="0" sz="4300" spc="38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Company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767171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575" y="5655462"/>
            <a:ext cx="250479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BANDAI</a:t>
            </a:r>
            <a:r>
              <a:rPr dirty="0" sz="2400" spc="27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2774" y="5655462"/>
            <a:ext cx="314766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GAMES</a:t>
            </a:r>
            <a:r>
              <a:rPr dirty="0" sz="2400" spc="-12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3794" y="5655462"/>
            <a:ext cx="241427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21">
                <a:solidFill>
                  <a:srgbClr val="767171"/>
                </a:solidFill>
                <a:latin typeface="HMFTPS+ArialMT"/>
                <a:cs typeface="HMFTPS+ArialMT"/>
              </a:rPr>
              <a:t>STRATEGIC</a:t>
            </a:r>
            <a:r>
              <a:rPr dirty="0" sz="2400" spc="21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29302" y="652083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859153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experience,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continues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leader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war</a:t>
            </a:r>
            <a:r>
              <a:rPr dirty="0" sz="14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19982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26527" y="1097669"/>
            <a:ext cx="20359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Financial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Year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9528" y="1469685"/>
            <a:ext cx="196810" cy="9414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1683" y="1469685"/>
            <a:ext cx="571667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1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1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(GW)</a:t>
            </a:r>
            <a:r>
              <a:rPr dirty="0" sz="1000" spc="1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prime</a:t>
            </a:r>
            <a:r>
              <a:rPr dirty="0" sz="1000" spc="1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most</a:t>
            </a:r>
            <a:r>
              <a:rPr dirty="0" sz="1000" spc="1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successful</a:t>
            </a:r>
            <a:r>
              <a:rPr dirty="0" sz="1000" spc="1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  <a:r>
              <a:rPr dirty="0" sz="1000" spc="1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miniatures</a:t>
            </a:r>
            <a:r>
              <a:rPr dirty="0" sz="1000" spc="1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world,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engaged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designing,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selling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toys,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50135" y="1619746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499.8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74981" y="1672951"/>
            <a:ext cx="65527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+41.39%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32308" y="1739633"/>
            <a:ext cx="364420" cy="4962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1112"/>
              </a:lnSpc>
              <a:spcBef>
                <a:spcPts val="1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1683" y="1850679"/>
            <a:ext cx="571918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3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3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brands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Warhammer</a:t>
            </a:r>
            <a:r>
              <a:rPr dirty="0" sz="1000" spc="3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Warhammer</a:t>
            </a:r>
            <a:r>
              <a:rPr dirty="0" sz="1000" spc="3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40,000</a:t>
            </a:r>
            <a:r>
              <a:rPr dirty="0" sz="1000" spc="3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00" spc="3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3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also</a:t>
            </a:r>
            <a:r>
              <a:rPr dirty="0" sz="1000" spc="3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holds</a:t>
            </a:r>
            <a:r>
              <a:rPr dirty="0" sz="1000" spc="3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</a:t>
            </a:r>
            <a:r>
              <a:rPr dirty="0" sz="1000" spc="3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Lord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Rings/the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Hobbit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tabletop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battle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341450" y="1989901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383.4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32765" y="2047786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364.9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11809" y="2231673"/>
            <a:ext cx="571680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best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fantasy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miniatures”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globally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profit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intends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keep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core</a:t>
            </a:r>
            <a:r>
              <a:rPr dirty="0" sz="1000" spc="7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focusing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10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instead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short-term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gains.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524080" y="2209707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313.8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32308" y="2373358"/>
            <a:ext cx="364420" cy="1130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1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1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41165" marR="0">
              <a:lnSpc>
                <a:spcPts val="1112"/>
              </a:lnSpc>
              <a:spcBef>
                <a:spcPts val="13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15395" y="2492633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224.4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85096" y="252097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215.8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9780" y="2765090"/>
            <a:ext cx="196684" cy="636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11935" y="2765090"/>
            <a:ext cx="5487979" cy="636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Figure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inhouse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control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chain,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vertical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integrated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strong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presence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Great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Britain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Continental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community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engagement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long-lasting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loyalty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376377" y="2799763"/>
            <a:ext cx="468938" cy="8150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127.8</a:t>
            </a:r>
          </a:p>
          <a:p>
            <a:pPr marL="16730" marR="0">
              <a:lnSpc>
                <a:spcPts val="1112"/>
              </a:lnSpc>
              <a:spcBef>
                <a:spcPts val="389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467659" y="2840367"/>
            <a:ext cx="468938" cy="7744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115.0</a:t>
            </a:r>
          </a:p>
          <a:p>
            <a:pPr marL="17363" marR="0">
              <a:lnSpc>
                <a:spcPts val="1112"/>
              </a:lnSpc>
              <a:spcBef>
                <a:spcPts val="357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558976" y="2867301"/>
            <a:ext cx="468938" cy="7475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106.5</a:t>
            </a:r>
          </a:p>
          <a:p>
            <a:pPr marL="16442" marR="0">
              <a:lnSpc>
                <a:spcPts val="1112"/>
              </a:lnSpc>
              <a:spcBef>
                <a:spcPts val="33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684071" y="3033656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54.0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67333" y="34353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302713" y="34353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30005" y="3605482"/>
            <a:ext cx="186043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101145" y="3669416"/>
            <a:ext cx="206270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Business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1527" y="3939036"/>
            <a:ext cx="196684" cy="636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03739" y="3939036"/>
            <a:ext cx="269579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UK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1977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03739" y="4167636"/>
            <a:ext cx="44879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went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manufacturer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multi-verse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empire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934678" y="4243251"/>
            <a:ext cx="95248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–</a:t>
            </a:r>
            <a:r>
              <a:rPr dirty="0" sz="1000" spc="21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Licenses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989012" y="4302575"/>
            <a:ext cx="126605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Miniature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Figure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03739" y="4396236"/>
            <a:ext cx="5607007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Originating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tabletop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focus,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made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numerous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partnerships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sector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sector,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founding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Black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Library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934583" y="4393360"/>
            <a:ext cx="188147" cy="2740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106839" y="4393360"/>
            <a:ext cx="811200" cy="2740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Games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Mobile</a:t>
            </a:r>
            <a:r>
              <a:rPr dirty="0" sz="800" spc="18">
                <a:solidFill>
                  <a:srgbClr val="3f3f3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3f3f3f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205248" y="4861972"/>
            <a:ext cx="28033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Ended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621310" y="5000701"/>
            <a:ext cx="518985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Sabretooth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Game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955819" y="5009767"/>
            <a:ext cx="694650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Sega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&amp;</a:t>
            </a:r>
            <a:r>
              <a:rPr dirty="0" sz="600" spc="16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Creative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Assembly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43544" y="5046450"/>
            <a:ext cx="275678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THQ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313639" y="5046450"/>
            <a:ext cx="370166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Bandai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88059" y="5089488"/>
            <a:ext cx="286981" cy="155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">
                <a:solidFill>
                  <a:srgbClr val="000000"/>
                </a:solidFill>
                <a:latin typeface="DKQSAH+Arial-ItalicMT"/>
                <a:cs typeface="DKQSAH+Arial-ItalicMT"/>
              </a:rPr>
              <a:t>Focus</a:t>
            </a:r>
          </a:p>
          <a:p>
            <a:pPr marL="0" marR="0">
              <a:lnSpc>
                <a:spcPts val="442"/>
              </a:lnSpc>
              <a:spcBef>
                <a:spcPts val="87"/>
              </a:spcBef>
              <a:spcAft>
                <a:spcPts val="0"/>
              </a:spcAft>
            </a:pPr>
            <a:r>
              <a:rPr dirty="0" sz="400">
                <a:solidFill>
                  <a:srgbClr val="000000"/>
                </a:solidFill>
                <a:latin typeface="DKQSAH+Arial-ItalicMT"/>
                <a:cs typeface="DKQSAH+Arial-ItalicMT"/>
              </a:rPr>
              <a:t>next</a:t>
            </a:r>
            <a:r>
              <a:rPr dirty="0" sz="400" spc="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400">
                <a:solidFill>
                  <a:srgbClr val="000000"/>
                </a:solidFill>
                <a:latin typeface="DKQSAH+Arial-ItalicMT"/>
                <a:cs typeface="DKQSAH+Arial-ItalicMT"/>
              </a:rPr>
              <a:t>slide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26439" y="5292192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1997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394587" y="5292165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66468" y="5292165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968215" y="5289041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360777" y="5507997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2001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756446" y="5507997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2007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675492" y="5507997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032098" y="5507964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2019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89860" y="5668280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1977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286993" y="5685071"/>
            <a:ext cx="633450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Fantasy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Flight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Games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199017" y="5668280"/>
            <a:ext cx="284694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2776"/>
                </a:solidFill>
                <a:latin typeface="SNUIJA+Arial-BoldMT"/>
                <a:cs typeface="SNUIJA+Arial-BoldMT"/>
              </a:rPr>
              <a:t>2022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237602" y="5694108"/>
            <a:ext cx="373086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Black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Library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697227" y="5739828"/>
            <a:ext cx="368386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Namco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408599" y="5739791"/>
            <a:ext cx="530186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NEXON</a:t>
            </a:r>
            <a:r>
              <a:rPr dirty="0" sz="600" spc="3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MRHQWO+Arial-BoldItalicMT"/>
                <a:cs typeface="MRHQWO+Arial-BoldItalicMT"/>
              </a:rPr>
              <a:t>Co.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901733" y="5781140"/>
            <a:ext cx="119901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Book/</a:t>
            </a:r>
            <a:r>
              <a:rPr dirty="0" sz="1000" spc="25">
                <a:solidFill>
                  <a:srgbClr val="3f3f3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Audiobook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706526" y="5793221"/>
            <a:ext cx="96397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084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Toys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f3f3f"/>
                </a:solidFill>
                <a:latin typeface="SNUIJA+Arial-BoldMT"/>
                <a:cs typeface="SNUIJA+Arial-BoldMT"/>
              </a:rPr>
              <a:t>(non-gaming)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55451" y="6105856"/>
            <a:ext cx="3953193" cy="2710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359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 spc="1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(Sturrock,</a:t>
            </a:r>
            <a:r>
              <a:rPr dirty="0" sz="500" spc="-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(DNB,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(Warner,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  <a:p>
            <a:pPr marL="0" marR="0">
              <a:lnSpc>
                <a:spcPts val="670"/>
              </a:lnSpc>
              <a:spcBef>
                <a:spcPts val="549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4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All</a:t>
            </a:r>
            <a:r>
              <a:rPr dirty="0" sz="6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GW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numbers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are</a:t>
            </a:r>
            <a:r>
              <a:rPr dirty="0" sz="6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translated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£</a:t>
            </a:r>
            <a:r>
              <a:rPr dirty="0" sz="6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-&gt;</a:t>
            </a:r>
            <a:r>
              <a:rPr dirty="0" sz="6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$,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Rate: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1-&gt;1.42</a:t>
            </a:r>
            <a:r>
              <a:rPr dirty="0" sz="600" spc="1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(Annual</a:t>
            </a:r>
            <a:r>
              <a:rPr dirty="0" sz="600" spc="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2020/2021)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167" y="386263"/>
            <a:ext cx="4628844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spc="-78">
                <a:solidFill>
                  <a:srgbClr val="000000"/>
                </a:solidFill>
                <a:latin typeface="HMFTPS+ArialMT"/>
                <a:cs typeface="HMFTPS+ArialMT"/>
              </a:rPr>
              <a:t>Table</a:t>
            </a:r>
            <a:r>
              <a:rPr dirty="0" sz="36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3600" spc="-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0000"/>
                </a:solidFill>
                <a:latin typeface="HMFTPS+ArialMT"/>
                <a:cs typeface="HMFTPS+ArialMT"/>
              </a:rPr>
              <a:t>Abbreviations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687" y="1043561"/>
            <a:ext cx="776465" cy="578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Abbreviation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ACJ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57556" y="1043561"/>
            <a:ext cx="73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Explanation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20487" y="1043561"/>
            <a:ext cx="776465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Abbreviation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94795" y="1043561"/>
            <a:ext cx="73113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Explanation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57556" y="1256967"/>
            <a:ext cx="1335526" cy="79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Consortium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Augmented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8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user</a:t>
            </a:r>
          </a:p>
          <a:p>
            <a:pPr marL="0" marR="0">
              <a:lnSpc>
                <a:spcPts val="898"/>
              </a:lnSpc>
              <a:spcBef>
                <a:spcPts val="7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Australia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94795" y="1256967"/>
            <a:ext cx="1077497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Propriety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20487" y="1470372"/>
            <a:ext cx="27237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JP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9687" y="1683778"/>
            <a:ext cx="436583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ARPU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AU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20487" y="1683778"/>
            <a:ext cx="623203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MMORPG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94795" y="1683778"/>
            <a:ext cx="2142194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Massive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Multiplayer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Role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Play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Mergers</a:t>
            </a:r>
            <a:r>
              <a:rPr dirty="0" sz="8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Acquisitions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9687" y="2110589"/>
            <a:ext cx="373667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BCG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57556" y="2110589"/>
            <a:ext cx="1293676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Boston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Consulting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20487" y="2323995"/>
            <a:ext cx="362349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NZ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94795" y="2323995"/>
            <a:ext cx="981532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Present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Zealand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9687" y="2537400"/>
            <a:ext cx="351031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BRL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B2B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457556" y="2537400"/>
            <a:ext cx="77987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Brazilian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57556" y="2750806"/>
            <a:ext cx="1124672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Billion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820487" y="2750806"/>
            <a:ext cx="385207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OPM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094795" y="2750806"/>
            <a:ext cx="1206883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Profit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9687" y="3177617"/>
            <a:ext cx="447406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457556" y="3177617"/>
            <a:ext cx="1714463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Compounded</a:t>
            </a:r>
            <a:r>
              <a:rPr dirty="0" sz="8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094795" y="3177617"/>
            <a:ext cx="1031857" cy="578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Personal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Computer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Return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Return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20487" y="3391022"/>
            <a:ext cx="437076" cy="1432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ROA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ROE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R&amp;D</a:t>
            </a:r>
          </a:p>
          <a:p>
            <a:pPr marL="0" marR="0">
              <a:lnSpc>
                <a:spcPts val="898"/>
              </a:lnSpc>
              <a:spcBef>
                <a:spcPts val="7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SVoD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S&amp;P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9687" y="3604428"/>
            <a:ext cx="453090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CO2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COGS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457556" y="3604428"/>
            <a:ext cx="8369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Carbon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dioxide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57556" y="3817834"/>
            <a:ext cx="1039223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Goods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Sold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Cooperation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094795" y="3817834"/>
            <a:ext cx="2204770" cy="10057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Research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Selling,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general,</a:t>
            </a:r>
            <a:r>
              <a:rPr dirty="0" sz="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administrative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expenses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</a:p>
          <a:p>
            <a:pPr marL="0" marR="0">
              <a:lnSpc>
                <a:spcPts val="898"/>
              </a:lnSpc>
              <a:spcBef>
                <a:spcPts val="7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Standard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Poor's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09687" y="4244646"/>
            <a:ext cx="522336" cy="792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EBIT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</a:p>
          <a:p>
            <a:pPr marL="0" marR="0">
              <a:lnSpc>
                <a:spcPts val="898"/>
              </a:lnSpc>
              <a:spcBef>
                <a:spcPts val="7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EV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57556" y="4244646"/>
            <a:ext cx="3034719" cy="792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Flows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Earnings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before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interest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taxes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Earnings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before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Interest,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Taxes,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Depreciation,</a:t>
            </a:r>
            <a:r>
              <a:rPr dirty="0" sz="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Amortization</a:t>
            </a:r>
          </a:p>
          <a:p>
            <a:pPr marL="0" marR="0">
              <a:lnSpc>
                <a:spcPts val="898"/>
              </a:lnSpc>
              <a:spcBef>
                <a:spcPts val="7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Enterprise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820487" y="4884863"/>
            <a:ext cx="29424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094795" y="4884863"/>
            <a:ext cx="87716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Kingdom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09687" y="5098269"/>
            <a:ext cx="32271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e.g.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457556" y="5098269"/>
            <a:ext cx="1533221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“exempli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gratia”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example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Exception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820487" y="5098269"/>
            <a:ext cx="29424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094795" y="5098269"/>
            <a:ext cx="76545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States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09687" y="5311674"/>
            <a:ext cx="362349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excl.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FX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820487" y="5311674"/>
            <a:ext cx="29475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094795" y="5311674"/>
            <a:ext cx="78056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457556" y="5525080"/>
            <a:ext cx="97846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820283" y="5525080"/>
            <a:ext cx="467011" cy="578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WACC</a:t>
            </a:r>
          </a:p>
          <a:p>
            <a:pPr marL="203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YoY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40K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094795" y="5525080"/>
            <a:ext cx="1690779" cy="365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</a:p>
          <a:p>
            <a:pPr marL="0" marR="0">
              <a:lnSpc>
                <a:spcPts val="898"/>
              </a:lnSpc>
              <a:spcBef>
                <a:spcPts val="7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Year-over-year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09687" y="5738486"/>
            <a:ext cx="2829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FY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457556" y="5738486"/>
            <a:ext cx="66140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Fiscal</a:t>
            </a:r>
            <a:r>
              <a:rPr dirty="0" sz="8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09687" y="5951891"/>
            <a:ext cx="32819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7556" y="5951891"/>
            <a:ext cx="97101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094591" y="5951891"/>
            <a:ext cx="46470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40,000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09687" y="6165297"/>
            <a:ext cx="29987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HR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457556" y="6165297"/>
            <a:ext cx="99581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Human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Resources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820283" y="6165297"/>
            <a:ext cx="21202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~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094591" y="6165297"/>
            <a:ext cx="79934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Approximately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47679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1400" spc="-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87.2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192039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Presence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95825" y="1111847"/>
            <a:ext cx="102872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Share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01342" y="1097669"/>
            <a:ext cx="151016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region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2010" y="144984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2571" y="1449840"/>
            <a:ext cx="420381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started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UK,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spread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500</a:t>
            </a:r>
            <a:r>
              <a:rPr dirty="0" sz="1000" spc="1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retail</a:t>
            </a:r>
            <a:r>
              <a:rPr dirty="0" sz="1000" spc="1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stores</a:t>
            </a:r>
            <a:r>
              <a:rPr dirty="0" sz="1000" spc="1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23</a:t>
            </a:r>
            <a:r>
              <a:rPr dirty="0" sz="1000" spc="1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countries</a:t>
            </a:r>
            <a:r>
              <a:rPr dirty="0" sz="1000" spc="1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AMERICAS,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EMEA</a:t>
            </a:r>
            <a:r>
              <a:rPr dirty="0" sz="10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PACIFIC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19939" y="151102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20985" y="157632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60212" y="1671364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19939" y="1885696"/>
            <a:ext cx="363446" cy="554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69823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58644" y="191477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117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196302" y="1922261"/>
            <a:ext cx="363446" cy="811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114</a:t>
            </a:r>
          </a:p>
          <a:p>
            <a:pPr marL="17333" marR="0">
              <a:lnSpc>
                <a:spcPts val="1112"/>
              </a:lnSpc>
              <a:spcBef>
                <a:spcPts val="386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2010" y="1983240"/>
            <a:ext cx="196684" cy="636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2698" y="1983240"/>
            <a:ext cx="37918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Europe,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Australia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12698" y="2211840"/>
            <a:ext cx="383776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pre-COVID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German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969267" y="2211338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706924" y="2285129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444584" y="231486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12698" y="2440440"/>
            <a:ext cx="420534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significant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competitors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</a:t>
            </a:r>
            <a:r>
              <a:rPr dirty="0" sz="1000" spc="9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  <a:r>
              <a:rPr dirty="0" sz="1000" spc="1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market,</a:t>
            </a:r>
            <a:r>
              <a:rPr dirty="0" sz="1000" spc="1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due</a:t>
            </a:r>
            <a:r>
              <a:rPr dirty="0" sz="1000" spc="1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1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its</a:t>
            </a:r>
            <a:r>
              <a:rPr dirty="0" sz="1000" spc="1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niche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nature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707189" y="2484395"/>
            <a:ext cx="527961" cy="5046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95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98%</a:t>
            </a:r>
          </a:p>
          <a:p>
            <a:pPr marL="0" marR="0">
              <a:lnSpc>
                <a:spcPts val="156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594411" y="2554206"/>
            <a:ext cx="618794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766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45339" y="2554206"/>
            <a:ext cx="792333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Continental</a:t>
            </a:r>
          </a:p>
          <a:p>
            <a:pPr marL="115866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92968" y="2554333"/>
            <a:ext cx="644532" cy="453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Australia</a:t>
            </a:r>
          </a:p>
          <a:p>
            <a:pPr marL="60969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18341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Zealand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655011" y="2554333"/>
            <a:ext cx="3984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312517" y="2554206"/>
            <a:ext cx="553105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51861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42010" y="282144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12698" y="2821440"/>
            <a:ext cx="311511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competitor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Corvus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Belli:</a:t>
            </a:r>
            <a:r>
              <a:rPr dirty="0" sz="1000" spc="30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&lt;2%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162805" y="3029820"/>
            <a:ext cx="181935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Stores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2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region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834223" y="3402980"/>
            <a:ext cx="65811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46.0%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799355" y="343226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161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674703" y="346293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550028" y="3525425"/>
            <a:ext cx="363446" cy="948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138</a:t>
            </a:r>
          </a:p>
          <a:p>
            <a:pPr marL="17598" marR="0">
              <a:lnSpc>
                <a:spcPts val="1112"/>
              </a:lnSpc>
              <a:spcBef>
                <a:spcPts val="499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29052" y="3780462"/>
            <a:ext cx="65810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41.2%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690338" y="3769580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3.4%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460704" y="3890229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336051" y="399949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499102" y="4294232"/>
            <a:ext cx="175026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000" spc="8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Continental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283571" y="4294232"/>
            <a:ext cx="6445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Australia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1283743" y="4294232"/>
            <a:ext cx="3984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148493" y="4493394"/>
            <a:ext cx="143854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947400" y="486858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558609" y="486858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197999" y="4890819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7.4%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915172" y="4994066"/>
            <a:ext cx="51804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200755" y="4987865"/>
            <a:ext cx="364420" cy="12602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1112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112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41165" marR="0">
              <a:lnSpc>
                <a:spcPts val="1112"/>
              </a:lnSpc>
              <a:spcBef>
                <a:spcPts val="5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745600" y="5003527"/>
            <a:ext cx="556385" cy="5365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+83%</a:t>
            </a:r>
          </a:p>
          <a:p>
            <a:pPr marL="193482" marR="0">
              <a:lnSpc>
                <a:spcPts val="1112"/>
              </a:lnSpc>
              <a:spcBef>
                <a:spcPts val="16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285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288829" y="5188232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25%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250612" y="5348014"/>
            <a:ext cx="54978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+119%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515536" y="5398814"/>
            <a:ext cx="4794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+18%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22576" y="5470007"/>
            <a:ext cx="5591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2.0%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014235" y="5557156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55%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345543" y="5595662"/>
            <a:ext cx="48471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663729" y="564026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240998" y="5705893"/>
            <a:ext cx="602980" cy="332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007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126</a:t>
            </a:r>
          </a:p>
          <a:p>
            <a:pPr marL="0" marR="0">
              <a:lnSpc>
                <a:spcPts val="1112"/>
              </a:lnSpc>
              <a:spcBef>
                <a:spcPts val="9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57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247719" y="5739848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710080" y="5762224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102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470030" y="579556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87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73259" y="5858371"/>
            <a:ext cx="86381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883296" y="5900508"/>
            <a:ext cx="47579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Retail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74149" y="6187907"/>
            <a:ext cx="1860517" cy="1852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684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0" marR="0">
              <a:lnSpc>
                <a:spcPts val="563"/>
              </a:lnSpc>
              <a:spcBef>
                <a:spcPts val="28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PLC,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(DNB,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740715" y="6180183"/>
            <a:ext cx="48471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Trade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516870" y="6180183"/>
            <a:ext cx="47579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Retail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266208" y="6180183"/>
            <a:ext cx="51804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20" y="104910"/>
            <a:ext cx="1016582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Organizational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Divided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focused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Tabletop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Wargaming,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non-core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focused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licensing,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520" y="688634"/>
            <a:ext cx="7664186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capitalized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touchpoints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multiply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371" y="1220242"/>
            <a:ext cx="181981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Home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Video/Mobile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24540" y="1255634"/>
            <a:ext cx="15612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Lore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Storyline</a:t>
            </a:r>
            <a:r>
              <a:rPr dirty="0" sz="10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driver: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371" y="1411542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1876" y="1410739"/>
            <a:ext cx="252857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000" spc="3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3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3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000" spc="3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24540" y="1408860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11044" y="1408057"/>
            <a:ext cx="234705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Own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Content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creators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5498" y="1754461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91749" y="1753659"/>
            <a:ext cx="2530702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000" spc="10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10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efforts</a:t>
            </a:r>
            <a:r>
              <a:rPr dirty="0" sz="1000" spc="10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surrounding</a:t>
            </a:r>
            <a:r>
              <a:rPr dirty="0" sz="1000" spc="10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franchises,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specifically</a:t>
            </a:r>
            <a:r>
              <a:rPr dirty="0" sz="10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parts</a:t>
            </a:r>
            <a:r>
              <a:rPr dirty="0" sz="10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2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typically</a:t>
            </a:r>
            <a:r>
              <a:rPr dirty="0" sz="1000" spc="1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projects,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example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Vermintide</a:t>
            </a:r>
            <a:r>
              <a:rPr dirty="0" sz="1000" spc="9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Total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series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24540" y="1789051"/>
            <a:ext cx="258734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Inventions: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Symbols,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Names,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Artwork,</a:t>
            </a:r>
            <a:r>
              <a:rPr dirty="0" sz="1000" spc="6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Literacy,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Logos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32616" y="1930526"/>
            <a:ext cx="143865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Non-core</a:t>
            </a:r>
            <a:r>
              <a:rPr dirty="0" sz="1200" spc="-2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351813" y="1920391"/>
            <a:ext cx="1193322" cy="361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38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Core</a:t>
            </a: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Business</a:t>
            </a:r>
          </a:p>
          <a:p>
            <a:pPr marL="0" marR="0">
              <a:lnSpc>
                <a:spcPts val="1112"/>
              </a:lnSpc>
              <a:spcBef>
                <a:spcPts val="9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~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95%</a:t>
            </a:r>
            <a:r>
              <a:rPr dirty="0" sz="10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24540" y="1942277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507876" y="2112476"/>
            <a:ext cx="108808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~5%</a:t>
            </a:r>
            <a:r>
              <a:rPr dirty="0" sz="1000" spc="1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29061" y="2425503"/>
            <a:ext cx="269971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Figures: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15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12278" y="2576513"/>
            <a:ext cx="1220137" cy="1211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5691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116957" marR="0">
              <a:lnSpc>
                <a:spcPts val="1340"/>
              </a:lnSpc>
              <a:spcBef>
                <a:spcPts val="265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  <a:p>
            <a:pPr marL="0" marR="0">
              <a:lnSpc>
                <a:spcPts val="1340"/>
              </a:lnSpc>
              <a:spcBef>
                <a:spcPts val="260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License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Income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506357" y="2561718"/>
            <a:ext cx="913813" cy="7192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  <a:p>
            <a:pPr marL="0" marR="0">
              <a:lnSpc>
                <a:spcPts val="1340"/>
              </a:lnSpc>
              <a:spcBef>
                <a:spcPts val="2731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05244" y="2591921"/>
            <a:ext cx="1298924" cy="3317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Online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community:</a:t>
            </a:r>
          </a:p>
          <a:p>
            <a:pPr marL="0" marR="0">
              <a:lnSpc>
                <a:spcPts val="1105"/>
              </a:lnSpc>
              <a:spcBef>
                <a:spcPts val="9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91749" y="2744344"/>
            <a:ext cx="252893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Establishing</a:t>
            </a:r>
            <a:r>
              <a:rPr dirty="0" sz="1000" spc="8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000" spc="8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8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widely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distributed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entertainment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projects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515565" y="2730348"/>
            <a:ext cx="148589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assemblies,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necessary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accessories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29061" y="3073268"/>
            <a:ext cx="50417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Paint: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229061" y="3264568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515565" y="3263765"/>
            <a:ext cx="227529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Equipment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tools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figure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painting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15653" y="3334602"/>
            <a:ext cx="2544997" cy="3317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Streaming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Services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/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Animated</a:t>
            </a:r>
            <a:r>
              <a:rPr dirty="0" sz="1000" spc="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content:</a:t>
            </a:r>
          </a:p>
          <a:p>
            <a:pPr marL="0" marR="0">
              <a:lnSpc>
                <a:spcPts val="1105"/>
              </a:lnSpc>
              <a:spcBef>
                <a:spcPts val="9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228934" y="3454262"/>
            <a:ext cx="58133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Books: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02158" y="3487024"/>
            <a:ext cx="2530342" cy="10939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spectrum</a:t>
            </a:r>
            <a:r>
              <a:rPr dirty="0" sz="1000" spc="3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3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Hollywood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5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Japanese</a:t>
            </a:r>
            <a:r>
              <a:rPr dirty="0" sz="1000" spc="6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000" spc="6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industry.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Recently</a:t>
            </a:r>
            <a:r>
              <a:rPr dirty="0" sz="10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recruited</a:t>
            </a:r>
            <a:r>
              <a:rPr dirty="0" sz="10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4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4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veteran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who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overseeing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area.</a:t>
            </a:r>
            <a:r>
              <a:rPr dirty="0" sz="1000" spc="8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000" spc="8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invested</a:t>
            </a:r>
            <a:r>
              <a:rPr dirty="0" sz="1000" spc="8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licensing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</a:t>
            </a:r>
            <a:r>
              <a:rPr dirty="0" sz="1000" spc="3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3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recruitment</a:t>
            </a:r>
            <a:r>
              <a:rPr dirty="0" sz="1000" spc="3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</a:p>
          <a:p>
            <a:pPr marL="379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senior</a:t>
            </a:r>
            <a:r>
              <a:rPr dirty="0" sz="1000" spc="8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staff</a:t>
            </a:r>
            <a:r>
              <a:rPr dirty="0" sz="1000" spc="8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team</a:t>
            </a:r>
            <a:r>
              <a:rPr dirty="0" sz="1000" spc="9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497349" y="3578601"/>
            <a:ext cx="1119553" cy="711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  <a:p>
            <a:pPr marL="10259" marR="0">
              <a:lnSpc>
                <a:spcPts val="1340"/>
              </a:lnSpc>
              <a:spcBef>
                <a:spcPts val="2673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228934" y="3645562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515439" y="3644759"/>
            <a:ext cx="231340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Black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Library,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division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21724" y="3953399"/>
            <a:ext cx="73588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Facilities: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221835" y="4106538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508347" y="4105735"/>
            <a:ext cx="235337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Manufacturing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recycling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08474" y="4258158"/>
            <a:ext cx="79925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Nottingham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182879" y="4282245"/>
            <a:ext cx="5887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Stores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372520" y="4326676"/>
            <a:ext cx="147678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700" spc="2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</a:t>
            </a:r>
            <a:r>
              <a:rPr dirty="0" sz="700" spc="5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700" spc="3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700" spc="5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700" spc="3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MRHQWO+Arial-BoldItalicMT"/>
                <a:cs typeface="MRHQWO+Arial-BoldItalicMT"/>
              </a:rPr>
              <a:t>88: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476115" y="4433366"/>
            <a:ext cx="127101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GW’s</a:t>
            </a:r>
            <a:r>
              <a:rPr dirty="0" sz="700" spc="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ESG</a:t>
            </a:r>
            <a:r>
              <a:rPr dirty="0" sz="7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7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CSR</a:t>
            </a:r>
            <a:r>
              <a:rPr dirty="0" sz="7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700">
                <a:solidFill>
                  <a:srgbClr val="000000"/>
                </a:solidFill>
                <a:latin typeface="DKQSAH+Arial-ItalicMT"/>
                <a:cs typeface="DKQSAH+Arial-ItalicMT"/>
              </a:rPr>
              <a:t>Overview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221970" y="4486729"/>
            <a:ext cx="94702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Warehouses: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02664" y="4553985"/>
            <a:ext cx="70885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marketing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351552" y="4553985"/>
            <a:ext cx="66610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156167" y="4553985"/>
            <a:ext cx="40551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704763" y="4553985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221970" y="4639955"/>
            <a:ext cx="210272" cy="330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508474" y="4639153"/>
            <a:ext cx="1874101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Storage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articles.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centers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storage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02537" y="4706407"/>
            <a:ext cx="140112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148208" y="4724067"/>
            <a:ext cx="1787804" cy="606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CEO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Kevin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Rountree</a:t>
            </a:r>
          </a:p>
          <a:p>
            <a:pPr marL="0" marR="0">
              <a:lnSpc>
                <a:spcPts val="1005"/>
              </a:lnSpc>
              <a:spcBef>
                <a:spcPts val="78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“Games</a:t>
            </a:r>
            <a:r>
              <a:rPr dirty="0" sz="9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Workshops</a:t>
            </a:r>
            <a:r>
              <a:rPr dirty="0" sz="9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turnaround”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Share</a:t>
            </a:r>
            <a:r>
              <a:rPr dirty="0" sz="9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price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leap</a:t>
            </a:r>
            <a:r>
              <a:rPr dirty="0" sz="9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900">
                <a:solidFill>
                  <a:srgbClr val="000000"/>
                </a:solidFill>
                <a:latin typeface="DKQSAH+Arial-ItalicMT"/>
                <a:cs typeface="DKQSAH+Arial-ItalicMT"/>
              </a:rPr>
              <a:t>2016-2021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310099" y="4773632"/>
            <a:ext cx="1352514" cy="378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Games</a:t>
            </a:r>
            <a:r>
              <a:rPr dirty="0" sz="1100" spc="-17" b="1">
                <a:solidFill>
                  <a:srgbClr val="232a31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Workshop</a:t>
            </a:r>
          </a:p>
          <a:p>
            <a:pPr marL="0" marR="0">
              <a:lnSpc>
                <a:spcPts val="1332"/>
              </a:lnSpc>
              <a:spcBef>
                <a:spcPts val="50"/>
              </a:spcBef>
              <a:spcAft>
                <a:spcPts val="0"/>
              </a:spcAft>
            </a:pP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Group</a:t>
            </a:r>
            <a:r>
              <a:rPr dirty="0" sz="1100" spc="-24" b="1">
                <a:solidFill>
                  <a:srgbClr val="232a31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PLC</a:t>
            </a: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232a31"/>
                </a:solidFill>
                <a:latin typeface="Calibri"/>
                <a:cs typeface="Calibri"/>
              </a:rPr>
              <a:t>(GMWKF)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246664" y="4850218"/>
            <a:ext cx="530600" cy="1776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b="1">
                <a:solidFill>
                  <a:srgbClr val="232a31"/>
                </a:solidFill>
                <a:latin typeface="Calibri"/>
                <a:cs typeface="Calibri"/>
              </a:rPr>
              <a:t>£171.90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5653" y="5140584"/>
            <a:ext cx="214882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Brand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awareness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engagement: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219592" y="5151467"/>
            <a:ext cx="58820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Stores: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15653" y="5293809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1904" y="5293007"/>
            <a:ext cx="2530216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Engagement</a:t>
            </a:r>
            <a:r>
              <a:rPr dirty="0" sz="1000" spc="1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various</a:t>
            </a:r>
            <a:r>
              <a:rPr dirty="0" sz="1000" spc="1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marketing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agencies</a:t>
            </a:r>
            <a:r>
              <a:rPr dirty="0" sz="10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ensure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maximization</a:t>
            </a:r>
            <a:r>
              <a:rPr dirty="0" sz="10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return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000" spc="1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reaching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219592" y="5304693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506096" y="5303890"/>
            <a:ext cx="238548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experience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interface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high-volume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3301724" y="5401472"/>
            <a:ext cx="139948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Engaging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Customer: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301597" y="5554698"/>
            <a:ext cx="210399" cy="330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588102" y="5553895"/>
            <a:ext cx="212833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touchpoints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Bringing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9219592" y="5684884"/>
            <a:ext cx="275195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Exhibition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centers: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Painting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master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classes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table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terrain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exhibition,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tournament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location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219592" y="5838110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301597" y="5858741"/>
            <a:ext cx="222307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Low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threshold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customers: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833345" y="5960757"/>
            <a:ext cx="414699" cy="1776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b="1">
                <a:solidFill>
                  <a:srgbClr val="232a31"/>
                </a:solidFill>
                <a:latin typeface="Calibri"/>
                <a:cs typeface="Calibri"/>
              </a:rPr>
              <a:t>£8.61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301597" y="6011966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588100" y="6011163"/>
            <a:ext cx="262519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</a:t>
            </a:r>
            <a:r>
              <a:rPr dirty="0" sz="1000" spc="5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Collecting</a:t>
            </a:r>
            <a:r>
              <a:rPr dirty="0" sz="1000" spc="5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boxes</a:t>
            </a:r>
            <a:r>
              <a:rPr dirty="0" sz="1000" spc="5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concept,</a:t>
            </a:r>
            <a:r>
              <a:rPr dirty="0" sz="1000" spc="5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simpler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rules,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painting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tutorials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55785" y="6282467"/>
            <a:ext cx="2238677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(Johnson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Adams,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2017),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PLC,</a:t>
            </a:r>
            <a:r>
              <a:rPr dirty="0" sz="5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04584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2800" spc="-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Utilizing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renowned</a:t>
            </a:r>
            <a:r>
              <a:rPr dirty="0" sz="14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57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4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forging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partnerships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collaborations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audience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4710" y="1016379"/>
            <a:ext cx="113392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Collaborations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06949" y="1054385"/>
            <a:ext cx="161264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On-Going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Partnership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2459" y="1054385"/>
            <a:ext cx="795555" cy="6126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Start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date</a:t>
            </a:r>
          </a:p>
          <a:p>
            <a:pPr marL="165894" marR="0">
              <a:lnSpc>
                <a:spcPts val="1233"/>
              </a:lnSpc>
              <a:spcBef>
                <a:spcPts val="205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1997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58382" y="1173932"/>
            <a:ext cx="526918" cy="451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Other</a:t>
            </a:r>
          </a:p>
          <a:p>
            <a:pPr marL="15035" marR="0">
              <a:lnSpc>
                <a:spcPts val="16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AKJMUP+SegoePrint"/>
                <a:cs typeface="AKJMUP+SegoePrint"/>
              </a:rPr>
              <a:t>&amp;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1727" y="1388438"/>
            <a:ext cx="628006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792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Black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Library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16997" y="1403903"/>
            <a:ext cx="290764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literacy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43419" y="1588553"/>
            <a:ext cx="287697" cy="5797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  <a:p>
            <a:pPr marL="0" marR="0">
              <a:lnSpc>
                <a:spcPts val="1504"/>
              </a:lnSpc>
              <a:spcBef>
                <a:spcPts val="1255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72019" y="1639886"/>
            <a:ext cx="2262033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Collaborations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9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40K</a:t>
            </a:r>
            <a:r>
              <a:rPr dirty="0" sz="9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collectible</a:t>
            </a:r>
            <a:r>
              <a:rPr dirty="0" sz="9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action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054979" y="1588553"/>
            <a:ext cx="287697" cy="4425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  <a:p>
            <a:pPr marL="0" marR="0">
              <a:lnSpc>
                <a:spcPts val="1504"/>
              </a:lnSpc>
              <a:spcBef>
                <a:spcPts val="175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83579" y="1639886"/>
            <a:ext cx="2503568" cy="379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Single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multiplayer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real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9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  <a:p>
            <a:pPr marL="0" marR="0">
              <a:lnSpc>
                <a:spcPts val="1005"/>
              </a:lnSpc>
              <a:spcBef>
                <a:spcPts val="6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date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16997" y="1872426"/>
            <a:ext cx="300101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Partnership</a:t>
            </a:r>
            <a:r>
              <a:rPr dirty="0" sz="10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4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4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4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setting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44800" y="1940781"/>
            <a:ext cx="619919" cy="663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Namco</a:t>
            </a:r>
          </a:p>
          <a:p>
            <a:pPr marL="85344" marR="0">
              <a:lnSpc>
                <a:spcPts val="1233"/>
              </a:lnSpc>
              <a:spcBef>
                <a:spcPts val="2455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THQ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58354" y="1940781"/>
            <a:ext cx="464308" cy="2068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2005</a:t>
            </a:r>
          </a:p>
          <a:p>
            <a:pPr marL="0" marR="0">
              <a:lnSpc>
                <a:spcPts val="1233"/>
              </a:lnSpc>
              <a:spcBef>
                <a:spcPts val="245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2007</a:t>
            </a:r>
          </a:p>
          <a:p>
            <a:pPr marL="0" marR="0">
              <a:lnSpc>
                <a:spcPts val="1233"/>
              </a:lnSpc>
              <a:spcBef>
                <a:spcPts val="245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2012</a:t>
            </a:r>
          </a:p>
          <a:p>
            <a:pPr marL="0" marR="0">
              <a:lnSpc>
                <a:spcPts val="1233"/>
              </a:lnSpc>
              <a:spcBef>
                <a:spcPts val="245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2019</a:t>
            </a:r>
          </a:p>
          <a:p>
            <a:pPr marL="0" marR="0">
              <a:lnSpc>
                <a:spcPts val="1233"/>
              </a:lnSpc>
              <a:spcBef>
                <a:spcPts val="245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72019" y="1990406"/>
            <a:ext cx="236399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sold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out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043419" y="2152433"/>
            <a:ext cx="2485394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350" spc="402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First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collection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September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816997" y="2340948"/>
            <a:ext cx="245330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agreement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40,000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43419" y="2365793"/>
            <a:ext cx="287697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272019" y="2417127"/>
            <a:ext cx="218044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Second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collection</a:t>
            </a:r>
            <a:r>
              <a:rPr dirty="0" sz="9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9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54979" y="2365793"/>
            <a:ext cx="287697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83579" y="2417127"/>
            <a:ext cx="2585292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Collaboration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Marvel</a:t>
            </a:r>
            <a:r>
              <a:rPr dirty="0" sz="9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comic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telling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tales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lore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9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43419" y="2579153"/>
            <a:ext cx="2319089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350" spc="402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Third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collection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August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5118" y="2794007"/>
            <a:ext cx="3814998" cy="194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Sega,</a:t>
            </a:r>
            <a:r>
              <a:rPr dirty="0" sz="1100" spc="31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Creative</a:t>
            </a:r>
            <a:r>
              <a:rPr dirty="0" sz="1100" spc="977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Multi-title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agreement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video-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50608" y="2961696"/>
            <a:ext cx="81482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Assembly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16871" y="2961895"/>
            <a:ext cx="226572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043419" y="3005872"/>
            <a:ext cx="287697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272019" y="3057205"/>
            <a:ext cx="233143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Licensing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agreement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272020" y="3194365"/>
            <a:ext cx="150047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announced</a:t>
            </a:r>
            <a:r>
              <a:rPr dirty="0" sz="9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500619" y="3279100"/>
            <a:ext cx="1835942" cy="230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1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HMFTPS+ArialMT"/>
                <a:cs typeface="HMFTPS+ArialMT"/>
              </a:rPr>
              <a:t>•</a:t>
            </a:r>
            <a:r>
              <a:rPr dirty="0" sz="1350" spc="592">
                <a:solidFill>
                  <a:srgbClr val="0070c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Warhammer: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Battle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Atluma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44800" y="3346350"/>
            <a:ext cx="61985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Bandai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816997" y="3354195"/>
            <a:ext cx="276549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Collaboration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00619" y="3416259"/>
            <a:ext cx="1771916" cy="230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1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HMFTPS+ArialMT"/>
                <a:cs typeface="HMFTPS+ArialMT"/>
              </a:rPr>
              <a:t>•</a:t>
            </a:r>
            <a:r>
              <a:rPr dirty="0" sz="1350" spc="592">
                <a:solidFill>
                  <a:srgbClr val="0070c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Warhammer: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Mark</a:t>
            </a:r>
            <a:r>
              <a:rPr dirty="0" sz="9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Chaos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500619" y="3553420"/>
            <a:ext cx="1668493" cy="230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1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HMFTPS+ArialMT"/>
                <a:cs typeface="HMFTPS+ArialMT"/>
              </a:rPr>
              <a:t>•</a:t>
            </a:r>
            <a:r>
              <a:rPr dirty="0" sz="1350" spc="592">
                <a:solidFill>
                  <a:srgbClr val="0070c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Warhammer: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Battle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816997" y="3746517"/>
            <a:ext cx="294030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agreement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publish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043419" y="3767872"/>
            <a:ext cx="287697" cy="229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0070c0"/>
                </a:solidFill>
                <a:latin typeface="OSNUVP+Wingdings-Regular"/>
                <a:cs typeface="OSNUVP+Wingdings-Regular"/>
              </a:rPr>
              <a:t>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272019" y="3819205"/>
            <a:ext cx="2560374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Launch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9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40K: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Eternal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Crusade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2016.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servers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closed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92430" y="3814872"/>
            <a:ext cx="92099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NAXON</a:t>
            </a:r>
            <a:r>
              <a:rPr dirty="0" sz="1100" spc="78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ffff"/>
                </a:solidFill>
                <a:latin typeface="SNUIJA+Arial-BoldMT"/>
                <a:cs typeface="SNUIJA+Arial-BoldMT"/>
              </a:rPr>
              <a:t>Co.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01874" y="4295084"/>
            <a:ext cx="3133215" cy="6894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Royalty</a:t>
            </a:r>
            <a:r>
              <a:rPr dirty="0" sz="1100" spc="4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6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generated</a:t>
            </a:r>
            <a:r>
              <a:rPr dirty="0" sz="11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IP-Licenses</a:t>
            </a:r>
            <a:r>
              <a:rPr dirty="0" sz="1150" baseline="30560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  <a:p>
            <a:pPr marL="2340544" marR="0">
              <a:lnSpc>
                <a:spcPts val="1112"/>
              </a:lnSpc>
              <a:spcBef>
                <a:spcPts val="27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+21,22%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097356" y="4295064"/>
            <a:ext cx="336030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Weight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partnerships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company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50" baseline="30546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984531" y="4645809"/>
            <a:ext cx="3644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606089" y="4632052"/>
            <a:ext cx="26487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050588" y="4644125"/>
            <a:ext cx="56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620256" y="4646062"/>
            <a:ext cx="222749" cy="1454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  <a:p>
            <a:pPr marL="0" marR="0">
              <a:lnSpc>
                <a:spcPts val="1112"/>
              </a:lnSpc>
              <a:spcBef>
                <a:spcPts val="3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  <a:p>
            <a:pPr marL="0" marR="0">
              <a:lnSpc>
                <a:spcPts val="1112"/>
              </a:lnSpc>
              <a:spcBef>
                <a:spcPts val="37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0" marR="0">
              <a:lnSpc>
                <a:spcPts val="1112"/>
              </a:lnSpc>
              <a:spcBef>
                <a:spcPts val="3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  <a:p>
            <a:pPr marL="0" marR="0">
              <a:lnSpc>
                <a:spcPts val="1112"/>
              </a:lnSpc>
              <a:spcBef>
                <a:spcPts val="3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  <a:p>
            <a:pPr marL="0" marR="0">
              <a:lnSpc>
                <a:spcPts val="1112"/>
              </a:lnSpc>
              <a:spcBef>
                <a:spcPts val="37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  <a:p>
            <a:pPr marL="0" marR="0">
              <a:lnSpc>
                <a:spcPts val="1112"/>
              </a:lnSpc>
              <a:spcBef>
                <a:spcPts val="3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  <a:p>
            <a:pPr marL="0" marR="0">
              <a:lnSpc>
                <a:spcPts val="1112"/>
              </a:lnSpc>
              <a:spcBef>
                <a:spcPts val="37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806867" y="4670728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6,2%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20982" y="4751114"/>
            <a:ext cx="293360" cy="11153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29" marR="0">
              <a:lnSpc>
                <a:spcPts val="1112"/>
              </a:lnSpc>
              <a:spcBef>
                <a:spcPts val="7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29" marR="0">
              <a:lnSpc>
                <a:spcPts val="1112"/>
              </a:lnSpc>
              <a:spcBef>
                <a:spcPts val="72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29" marR="0">
              <a:lnSpc>
                <a:spcPts val="1112"/>
              </a:lnSpc>
              <a:spcBef>
                <a:spcPts val="72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70611" marR="0">
              <a:lnSpc>
                <a:spcPts val="1112"/>
              </a:lnSpc>
              <a:spcBef>
                <a:spcPts val="7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984531" y="4858316"/>
            <a:ext cx="364420" cy="12419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1112"/>
              </a:lnSpc>
              <a:spcBef>
                <a:spcPts val="5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112"/>
              </a:lnSpc>
              <a:spcBef>
                <a:spcPts val="5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51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5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41165" marR="0">
              <a:lnSpc>
                <a:spcPts val="1112"/>
              </a:lnSpc>
              <a:spcBef>
                <a:spcPts val="5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684285" y="4943951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4,7%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848149" y="4961154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4,6%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65458" y="4997837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4,4%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725693" y="5016937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4,3%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979066" y="5360745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23,9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987081" y="5379719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23,1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830693" y="5386926"/>
            <a:ext cx="468938" cy="824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501,5</a:t>
            </a:r>
          </a:p>
          <a:p>
            <a:pPr marL="17961" marR="0">
              <a:lnSpc>
                <a:spcPts val="1112"/>
              </a:lnSpc>
              <a:spcBef>
                <a:spcPts val="396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789411" y="5512406"/>
            <a:ext cx="468938" cy="6987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383,0</a:t>
            </a:r>
          </a:p>
          <a:p>
            <a:pPr marL="17961" marR="0">
              <a:lnSpc>
                <a:spcPts val="1112"/>
              </a:lnSpc>
              <a:spcBef>
                <a:spcPts val="297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69407" y="5546435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16,0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749647" y="5533151"/>
            <a:ext cx="468938" cy="678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364,4</a:t>
            </a:r>
          </a:p>
          <a:p>
            <a:pPr marL="17961" marR="0">
              <a:lnSpc>
                <a:spcPts val="1112"/>
              </a:lnSpc>
              <a:spcBef>
                <a:spcPts val="281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961392" y="5601965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13,6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708238" y="5585518"/>
            <a:ext cx="468938" cy="6259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314,2</a:t>
            </a:r>
          </a:p>
          <a:p>
            <a:pPr marL="17961" marR="0">
              <a:lnSpc>
                <a:spcPts val="1112"/>
              </a:lnSpc>
              <a:spcBef>
                <a:spcPts val="240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51733" y="5670271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10,7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666829" y="5682411"/>
            <a:ext cx="468938" cy="5289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224,5</a:t>
            </a:r>
          </a:p>
          <a:p>
            <a:pPr marL="17961" marR="0">
              <a:lnSpc>
                <a:spcPts val="1112"/>
              </a:lnSpc>
              <a:spcBef>
                <a:spcPts val="168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91594" y="5921102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934783" y="603254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944442" y="603254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952457" y="603254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62116" y="603254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970131" y="603254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76053" y="6202585"/>
            <a:ext cx="5318678" cy="1742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46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1.42</a:t>
            </a:r>
          </a:p>
          <a:p>
            <a:pPr marL="0" marR="0">
              <a:lnSpc>
                <a:spcPts val="504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(Press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Release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((PREMIUM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BANDAI,</a:t>
            </a:r>
            <a:r>
              <a:rPr dirty="0" sz="5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(Businesswire.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(Marvel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26111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“More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Warhammer.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Often“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geographical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990" y="1105088"/>
            <a:ext cx="2097235" cy="201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dirty="0" sz="105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dirty="0" sz="10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tools</a:t>
            </a:r>
            <a:r>
              <a:rPr dirty="0" sz="105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reach</a:t>
            </a:r>
            <a:r>
              <a:rPr dirty="0" sz="1050" spc="-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customers: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24034" y="1109847"/>
            <a:ext cx="117837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2990" y="1265083"/>
            <a:ext cx="2736284" cy="201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digital</a:t>
            </a:r>
            <a:r>
              <a:rPr dirty="0" sz="1050" spc="-19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content</a:t>
            </a:r>
            <a:r>
              <a:rPr dirty="0" sz="1050" spc="-3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(Warhammer</a:t>
            </a:r>
            <a:r>
              <a:rPr dirty="0" sz="1050" spc="-4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+)</a:t>
            </a:r>
            <a:r>
              <a:rPr dirty="0" sz="1050" spc="-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retail</a:t>
            </a:r>
            <a:r>
              <a:rPr dirty="0" sz="1050" spc="-1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chain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24034" y="1263073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10538" y="1262270"/>
            <a:ext cx="940170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Channel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97035" y="1517136"/>
            <a:ext cx="915337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292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3048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Interaction/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24034" y="1567919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24034" y="1948110"/>
            <a:ext cx="165386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ace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Face</a:t>
            </a:r>
            <a:r>
              <a:rPr dirty="0" sz="10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experience: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15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Event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Center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621673" y="2855255"/>
            <a:ext cx="275446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focus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beside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core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154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Assigning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director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81033" y="2951231"/>
            <a:ext cx="10950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21673" y="3236249"/>
            <a:ext cx="245963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Stricter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IP-guidelines: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protection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July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23203" y="3375370"/>
            <a:ext cx="29672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21673" y="3389475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85376" y="3363463"/>
            <a:ext cx="227907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Aiming</a:t>
            </a:r>
            <a:r>
              <a:rPr dirty="0" sz="11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Strong</a:t>
            </a:r>
            <a:r>
              <a:rPr dirty="0" sz="11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Partnerships: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5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125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ongoing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licenses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945251" y="3558250"/>
            <a:ext cx="105035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621673" y="3617244"/>
            <a:ext cx="262723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Engine: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income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28650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985376" y="3736837"/>
            <a:ext cx="274496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5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titles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621673" y="3770469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985376" y="3942522"/>
            <a:ext cx="19166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5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Animations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collaborations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208934" y="4514830"/>
            <a:ext cx="149477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Video/Mobile</a:t>
            </a:r>
            <a:r>
              <a:rPr dirty="0" sz="1100" spc="-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21673" y="4746740"/>
            <a:ext cx="152167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Miniatures,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worldwide: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621673" y="4899966"/>
            <a:ext cx="210272" cy="330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9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908177" y="4899163"/>
            <a:ext cx="1726972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hobbyists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008382" y="5109294"/>
            <a:ext cx="915336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002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21673" y="5432580"/>
            <a:ext cx="148335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Heart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business: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21673" y="5585805"/>
            <a:ext cx="210272" cy="1784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908177" y="5585003"/>
            <a:ext cx="1452124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Side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77989" y="5999199"/>
            <a:ext cx="1583291" cy="1925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Geographical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focus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markets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55785" y="6282467"/>
            <a:ext cx="363629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Source:(Games</a:t>
            </a:r>
            <a:r>
              <a:rPr dirty="0" sz="500" spc="-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PLC,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(Warhammer</a:t>
            </a:r>
            <a:r>
              <a:rPr dirty="0" sz="500" spc="-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Community,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(SteamDB,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02620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rise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technologies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handling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lead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either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damage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6" y="1097669"/>
            <a:ext cx="290708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Possible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Future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Threats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Weaknesses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20688" y="1091793"/>
            <a:ext cx="195381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Major</a:t>
            </a:r>
            <a:r>
              <a:rPr dirty="0" sz="11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Future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Opportunities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05" y="1477960"/>
            <a:ext cx="8696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3D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Printing: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15123" y="1477958"/>
            <a:ext cx="154760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Brand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recognition: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752" y="1630383"/>
            <a:ext cx="196937" cy="5223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2034" y="1630383"/>
            <a:ext cx="547644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printing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rapidly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getting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sophisticated,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speed,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thus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reducing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its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cost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barrier</a:t>
            </a:r>
            <a:r>
              <a:rPr dirty="0" sz="10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reeling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mainstream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15123" y="1630381"/>
            <a:ext cx="196684" cy="36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87279" y="1630381"/>
            <a:ext cx="448222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Extensive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unlimited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room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endless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possibilities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087279" y="1820878"/>
            <a:ext cx="457444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Very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strong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suitable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exploitation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platforms,</a:t>
            </a:r>
            <a:r>
              <a:rPr dirty="0" sz="10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books,</a:t>
            </a:r>
            <a:r>
              <a:rPr dirty="0" sz="10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videogames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movies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01908" y="1973303"/>
            <a:ext cx="540346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copied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printed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illegally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potentially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causing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9879" y="2201874"/>
            <a:ext cx="11120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Brand</a:t>
            </a:r>
            <a:r>
              <a:rPr dirty="0" sz="1000" spc="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burn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out: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9879" y="235429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2035" y="2354297"/>
            <a:ext cx="54764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using</a:t>
            </a:r>
            <a:r>
              <a:rPr dirty="0" sz="10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launch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10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2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platforms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02035" y="2506720"/>
            <a:ext cx="290094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(XBOX,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PC,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MAC),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mixed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9879" y="269721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2034" y="2697217"/>
            <a:ext cx="547657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mass</a:t>
            </a:r>
            <a:r>
              <a:rPr dirty="0" sz="1000" spc="1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production</a:t>
            </a:r>
            <a:r>
              <a:rPr dirty="0" sz="1000" spc="1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level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harm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image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run,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02162" y="2849639"/>
            <a:ext cx="338844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consistent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mediocre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disappoint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consumers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369013" y="320910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962559" y="3209086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01675" y="3263000"/>
            <a:ext cx="112058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releases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31381" y="333396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37847" y="346202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00179" y="346202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556091" y="346202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75492" y="358691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306671" y="371179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493736" y="3711794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024912" y="383985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93370" y="4018434"/>
            <a:ext cx="222125" cy="207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979882" y="4017467"/>
            <a:ext cx="91381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625371" y="4017604"/>
            <a:ext cx="182131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u="sng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100" spc="45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0000"/>
                </a:solidFill>
                <a:latin typeface="HMFTPS+ArialMT"/>
                <a:cs typeface="HMFTPS+ArialMT"/>
              </a:rPr>
              <a:t>Control</a:t>
            </a:r>
            <a:r>
              <a:rPr dirty="0" sz="1100" spc="18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18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100" spc="37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u="sng">
                <a:solidFill>
                  <a:srgbClr val="000000"/>
                </a:solidFill>
                <a:latin typeface="HMFTPS+ArialMT"/>
                <a:cs typeface="HMFTPS+ArialMT"/>
              </a:rPr>
              <a:t>Chain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90236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22015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752262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284040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814185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346167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877844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407989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939767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70014" y="413144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625371" y="4352424"/>
            <a:ext cx="2196493" cy="1033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5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influence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respond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fluctuations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5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scalable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81280" y="4397115"/>
            <a:ext cx="322762" cy="1774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95</a:t>
            </a:r>
          </a:p>
          <a:p>
            <a:pPr marL="56465" marR="0">
              <a:lnSpc>
                <a:spcPts val="898"/>
              </a:lnSpc>
              <a:spcBef>
                <a:spcPts val="1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85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465" marR="0">
              <a:lnSpc>
                <a:spcPts val="898"/>
              </a:lnSpc>
              <a:spcBef>
                <a:spcPts val="1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75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56465" marR="0">
              <a:lnSpc>
                <a:spcPts val="898"/>
              </a:lnSpc>
              <a:spcBef>
                <a:spcPts val="1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65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  <a:p>
            <a:pPr marL="56465" marR="0">
              <a:lnSpc>
                <a:spcPts val="898"/>
              </a:lnSpc>
              <a:spcBef>
                <a:spcPts val="1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  <a:p>
            <a:pPr marL="56465" marR="0">
              <a:lnSpc>
                <a:spcPts val="898"/>
              </a:lnSpc>
              <a:spcBef>
                <a:spcPts val="16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452924" y="4491173"/>
            <a:ext cx="1321041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Industry’s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rating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threshold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good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007468" y="4622170"/>
            <a:ext cx="222125" cy="207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293980" y="4621202"/>
            <a:ext cx="111955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868987" y="4748834"/>
            <a:ext cx="414730" cy="3410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150792"/>
                </a:solidFill>
                <a:latin typeface="HMFTPS+ArialMT"/>
                <a:cs typeface="HMFTPS+ArialMT"/>
              </a:rPr>
              <a:t>Max</a:t>
            </a:r>
          </a:p>
          <a:p>
            <a:pPr marL="149179" marR="0">
              <a:lnSpc>
                <a:spcPts val="898"/>
              </a:lnSpc>
              <a:spcBef>
                <a:spcPts val="5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427537" y="5136516"/>
            <a:ext cx="222125" cy="207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714049" y="5135548"/>
            <a:ext cx="91533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868987" y="5293376"/>
            <a:ext cx="652540" cy="3919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Avg.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Score</a:t>
            </a:r>
          </a:p>
          <a:p>
            <a:pPr marL="0" marR="0">
              <a:lnSpc>
                <a:spcPts val="898"/>
              </a:lnSpc>
              <a:spcBef>
                <a:spcPts val="9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Min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702315" y="5628463"/>
            <a:ext cx="222125" cy="207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3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8988827" y="5627496"/>
            <a:ext cx="195712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Interaction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25150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2011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50087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2012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475025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999962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2014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524899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049836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574773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099711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624648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149585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674523" y="614061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60904" y="6258071"/>
            <a:ext cx="213658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(Zastrow,</a:t>
            </a:r>
            <a:r>
              <a:rPr dirty="0" sz="500" spc="-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(Metacritic.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73136" y="2562285"/>
            <a:ext cx="5523846" cy="6476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9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II.</a:t>
            </a:r>
            <a:r>
              <a:rPr dirty="0" sz="4300" spc="38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Company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767171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333f50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333f50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575" y="5655462"/>
            <a:ext cx="2504795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BANDAI</a:t>
            </a:r>
            <a:r>
              <a:rPr dirty="0" sz="2400" spc="27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92774" y="5655462"/>
            <a:ext cx="314766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333f50"/>
                </a:solidFill>
                <a:latin typeface="HMFTPS+ArialMT"/>
                <a:cs typeface="HMFTPS+ArialMT"/>
              </a:rPr>
              <a:t>GAMES</a:t>
            </a:r>
            <a:r>
              <a:rPr dirty="0" sz="2400" spc="-12">
                <a:solidFill>
                  <a:srgbClr val="333f50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333f5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43794" y="5655462"/>
            <a:ext cx="2414271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21">
                <a:solidFill>
                  <a:srgbClr val="ffffff"/>
                </a:solidFill>
                <a:latin typeface="HMFTPS+ArialMT"/>
                <a:cs typeface="HMFTPS+ArialMT"/>
              </a:rPr>
              <a:t>STRATEGIC</a:t>
            </a:r>
            <a:r>
              <a:rPr dirty="0" sz="2400" spc="2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929302" y="652083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811" y="294969"/>
            <a:ext cx="10406535" cy="628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Three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areas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identified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draw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others’</a:t>
            </a:r>
            <a:r>
              <a:rPr dirty="0" sz="1400" spc="-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resources,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9787" y="1485011"/>
            <a:ext cx="164555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BUSINESS</a:t>
            </a:r>
            <a:r>
              <a:rPr dirty="0" sz="1400" spc="4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UNITS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29856" y="1485011"/>
            <a:ext cx="232576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NETWORK</a:t>
            </a:r>
            <a:r>
              <a:rPr dirty="0" sz="1400" spc="43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&amp;</a:t>
            </a:r>
            <a:r>
              <a:rPr dirty="0" sz="1400" spc="42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FOOTPRINT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03566" y="1485011"/>
            <a:ext cx="251729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INTELLECTUAL</a:t>
            </a:r>
            <a:r>
              <a:rPr dirty="0" sz="1400" spc="4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PROPERTY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1601" y="2172212"/>
            <a:ext cx="44815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80266" y="2161544"/>
            <a:ext cx="65421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Network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01212" y="2161544"/>
            <a:ext cx="94573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Expansion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601" y="232463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3630" y="2324635"/>
            <a:ext cx="340387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introduction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Warhammer</a:t>
            </a:r>
            <a:r>
              <a:rPr dirty="0" sz="1000" spc="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portfolio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consolidate</a:t>
            </a:r>
            <a:r>
              <a:rPr dirty="0" sz="1000" spc="4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4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000" spc="4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broaden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80266" y="232459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452421" y="2324592"/>
            <a:ext cx="340082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000" spc="2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4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000" spc="4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0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4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North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America</a:t>
            </a:r>
            <a:r>
              <a:rPr dirty="0" sz="1000" spc="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01212" y="232461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73424" y="2324612"/>
            <a:ext cx="340199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aims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foreign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01212" y="2667512"/>
            <a:ext cx="196684" cy="369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73424" y="2667512"/>
            <a:ext cx="32505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fitting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rich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exploit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1601" y="2819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3630" y="2819978"/>
            <a:ext cx="3403263" cy="3210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Drawing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expertise,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</a:p>
          <a:p>
            <a:pPr marL="0" marR="0">
              <a:lnSpc>
                <a:spcPts val="1112"/>
              </a:lnSpc>
              <a:spcBef>
                <a:spcPts val="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figure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lineup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audiences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280139" y="2819935"/>
            <a:ext cx="196811" cy="36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7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52295" y="2819935"/>
            <a:ext cx="308981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Joining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mutually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beneficial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73424" y="2858012"/>
            <a:ext cx="340122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Stacked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in-</a:t>
            </a:r>
          </a:p>
          <a:p>
            <a:pPr marL="25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house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by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53%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452422" y="3010432"/>
            <a:ext cx="340048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reach</a:t>
            </a:r>
            <a:r>
              <a:rPr dirty="0" sz="1000" spc="1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respective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1348" y="3162771"/>
            <a:ext cx="18965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452422" y="3162855"/>
            <a:ext cx="2994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target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requiring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201212" y="320091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73423" y="3200912"/>
            <a:ext cx="3402358" cy="4735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4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4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5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000" spc="4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control</a:t>
            </a:r>
            <a:r>
              <a:rPr dirty="0" sz="1000" spc="4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vertical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integrated</a:t>
            </a:r>
            <a:r>
              <a:rPr dirty="0" sz="10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chain,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1112"/>
              </a:lnSpc>
              <a:spcBef>
                <a:spcPts val="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interface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1348" y="331519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3504" y="3315194"/>
            <a:ext cx="340174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Warhammer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stronger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3504" y="3467617"/>
            <a:ext cx="220296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280140" y="3533223"/>
            <a:ext cx="71010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Footprint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61348" y="365811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3378" y="3658114"/>
            <a:ext cx="3402360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clients</a:t>
            </a:r>
            <a:r>
              <a:rPr dirty="0" sz="1000" spc="1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00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get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7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7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7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7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00" spc="7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platforms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280140" y="369627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452296" y="3696272"/>
            <a:ext cx="34030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000" spc="3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warehouses</a:t>
            </a:r>
            <a:r>
              <a:rPr dirty="0" sz="1000" spc="3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3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3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201267" y="3696129"/>
            <a:ext cx="77425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Metaverse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452170" y="3848695"/>
            <a:ext cx="340326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America,</a:t>
            </a:r>
            <a:r>
              <a:rPr dirty="0" sz="1000" spc="5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  <a:r>
              <a:rPr dirty="0" sz="1000" spc="5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Australia,</a:t>
            </a:r>
            <a:r>
              <a:rPr dirty="0" sz="1000" spc="5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  <a:r>
              <a:rPr dirty="0" sz="1000" spc="5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5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distribute</a:t>
            </a:r>
            <a:r>
              <a:rPr dirty="0" sz="10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1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 spc="1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lower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cost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201212" y="388671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373424" y="3886712"/>
            <a:ext cx="34009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uses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investment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373297" y="4039136"/>
            <a:ext cx="3401747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budget</a:t>
            </a:r>
            <a:r>
              <a:rPr dirty="0" sz="1000" spc="9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8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  <a:r>
              <a:rPr dirty="0" sz="1000" spc="8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8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8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infrastructure,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establishing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metaverse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requires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wholly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owned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thrive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61095" y="4153457"/>
            <a:ext cx="196811" cy="522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33378" y="4153457"/>
            <a:ext cx="340174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customers</a:t>
            </a:r>
            <a:r>
              <a:rPr dirty="0" sz="10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2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range</a:t>
            </a:r>
            <a:r>
              <a:rPr dirty="0" sz="1000" spc="2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IPs</a:t>
            </a:r>
            <a:r>
              <a:rPr dirty="0" sz="1000" spc="2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volumes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280016" y="434403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452171" y="4344037"/>
            <a:ext cx="3403390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warehouses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located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Asia,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good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0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import</a:t>
            </a:r>
            <a:r>
              <a:rPr dirty="0" sz="1000" spc="2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products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will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decrease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33251" y="4496376"/>
            <a:ext cx="9420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Warhammer’s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625328" y="4496376"/>
            <a:ext cx="5953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268413" y="4496376"/>
            <a:ext cx="49000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804866" y="4496376"/>
            <a:ext cx="67275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525743" y="4496376"/>
            <a:ext cx="510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201212" y="4534413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373424" y="4534413"/>
            <a:ext cx="34032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brings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mature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committed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33251" y="4638047"/>
            <a:ext cx="85875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opportunity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61095" y="4839170"/>
            <a:ext cx="87639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Amusement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61095" y="4991592"/>
            <a:ext cx="196684" cy="1208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33251" y="4991592"/>
            <a:ext cx="340351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amusement</a:t>
            </a:r>
            <a:r>
              <a:rPr dirty="0" sz="1000" spc="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machines</a:t>
            </a:r>
            <a:r>
              <a:rPr dirty="0" sz="1000" spc="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accommodate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enthusiasts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201141" y="5067830"/>
            <a:ext cx="20972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10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Customer</a:t>
            </a:r>
            <a:r>
              <a:rPr dirty="0" sz="10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1f5fa0"/>
                </a:solidFill>
                <a:latin typeface="SNUIJA+Arial-BoldMT"/>
                <a:cs typeface="SNUIJA+Arial-BoldMT"/>
              </a:rPr>
              <a:t>Coverage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201141" y="522025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373169" y="5220252"/>
            <a:ext cx="340109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Combined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inhouse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ownership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complements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global</a:t>
            </a:r>
            <a:r>
              <a:rPr dirty="0" sz="1000" spc="2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fanbase</a:t>
            </a:r>
            <a:r>
              <a:rPr dirty="0" sz="1000" spc="2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instead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specific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regional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coverage,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strengthening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community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33250" y="5334513"/>
            <a:ext cx="34032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offering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satisfy</a:t>
            </a:r>
            <a:r>
              <a:rPr dirty="0" sz="10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fans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across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e.g.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33250" y="5677432"/>
            <a:ext cx="340199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Tournaments</a:t>
            </a:r>
            <a:r>
              <a:rPr dirty="0" sz="10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organized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held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33250" y="6020352"/>
            <a:ext cx="25809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Joint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events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connect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sides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372361" y="6256145"/>
            <a:ext cx="2813596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((Integrated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95131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portfolio,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57779" y="1223277"/>
            <a:ext cx="266450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Horizontal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distributor</a:t>
            </a:r>
            <a:r>
              <a:rPr dirty="0" sz="1100" spc="-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Expert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57098" y="1527712"/>
            <a:ext cx="196684" cy="560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29310" y="1527712"/>
            <a:ext cx="280457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Few</a:t>
            </a:r>
            <a:r>
              <a:rPr dirty="0" sz="1000" spc="1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inhouse</a:t>
            </a:r>
            <a:r>
              <a:rPr dirty="0" sz="100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IPs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29309" y="1908712"/>
            <a:ext cx="280341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Targeting</a:t>
            </a:r>
            <a:r>
              <a:rPr dirty="0" sz="10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000" spc="3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invest</a:t>
            </a:r>
            <a:r>
              <a:rPr dirty="0" sz="1000" spc="3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conglomerate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leverage</a:t>
            </a:r>
            <a:r>
              <a:rPr dirty="0" sz="1000" spc="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2896" y="2048725"/>
            <a:ext cx="335902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2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200" spc="4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Complete</a:t>
            </a:r>
            <a:r>
              <a:rPr dirty="0" sz="12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Vertical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Chain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4506" y="242502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46662" y="2425020"/>
            <a:ext cx="338517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well</a:t>
            </a:r>
            <a:r>
              <a:rPr dirty="0" sz="1000" spc="2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protected</a:t>
            </a:r>
            <a:r>
              <a:rPr dirty="0" sz="1000" spc="2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provides</a:t>
            </a:r>
            <a:r>
              <a:rPr dirty="0" sz="10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strong</a:t>
            </a:r>
            <a:r>
              <a:rPr dirty="0" sz="1000" spc="2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platform</a:t>
            </a:r>
            <a:r>
              <a:rPr dirty="0" sz="1000" spc="2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957098" y="2442112"/>
            <a:ext cx="196684" cy="408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29310" y="2442112"/>
            <a:ext cx="235664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Broad</a:t>
            </a:r>
            <a:r>
              <a:rPr dirty="0" sz="1000" spc="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portfolio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partners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29309" y="2670712"/>
            <a:ext cx="280354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Midterm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  <a:r>
              <a:rPr dirty="0" sz="1000" spc="2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aimed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  <a:r>
              <a:rPr dirty="0" sz="10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IP’s</a:t>
            </a:r>
            <a:r>
              <a:rPr dirty="0" sz="10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metaverse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51477" y="2698351"/>
            <a:ext cx="284383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Top</a:t>
            </a:r>
            <a:r>
              <a:rPr dirty="0" sz="1100" spc="36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IP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content</a:t>
            </a:r>
            <a:r>
              <a:rPr dirty="0" sz="1100" spc="17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for</a:t>
            </a:r>
            <a:r>
              <a:rPr dirty="0" sz="1100" spc="14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Metaverse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100">
                <a:solidFill>
                  <a:srgbClr val="ffffff"/>
                </a:solidFill>
                <a:latin typeface="MRHQWO+Arial-BoldItalicMT"/>
                <a:cs typeface="MRHQWO+Arial-BoldItalicMT"/>
              </a:rPr>
              <a:t>investment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4380" y="2806014"/>
            <a:ext cx="196937" cy="941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46662" y="2806014"/>
            <a:ext cx="338543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8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self-sufficient</a:t>
            </a:r>
            <a:r>
              <a:rPr dirty="0" sz="1000" spc="8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8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000" spc="8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  <a:r>
              <a:rPr dirty="0" sz="1000" spc="8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Vertical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Integration: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Design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Final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distribution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46535" y="3187008"/>
            <a:ext cx="338488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exposure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Americas,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biggest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46535" y="3568002"/>
            <a:ext cx="56147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04926" y="3568002"/>
            <a:ext cx="72580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30919" y="3568002"/>
            <a:ext cx="243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275357" y="3568002"/>
            <a:ext cx="55339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looking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927676" y="3568002"/>
            <a:ext cx="30001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328529" y="3568002"/>
            <a:ext cx="50395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46662" y="3720425"/>
            <a:ext cx="28072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partnership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ideas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45496" y="3910228"/>
            <a:ext cx="180695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details</a:t>
            </a:r>
            <a:r>
              <a:rPr dirty="0" sz="800" spc="3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36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89: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276603" y="4032145"/>
            <a:ext cx="154312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8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Property</a:t>
            </a:r>
            <a:r>
              <a:rPr dirty="0" sz="8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Protection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788942" y="4456139"/>
            <a:ext cx="2104442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In-house</a:t>
            </a:r>
            <a:r>
              <a:rPr dirty="0" sz="1000" spc="21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IP</a:t>
            </a:r>
            <a:r>
              <a:rPr dirty="0" sz="1000" spc="20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revenue</a:t>
            </a:r>
            <a:r>
              <a:rPr dirty="0" sz="1000" spc="11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increase</a:t>
            </a:r>
            <a:r>
              <a:rPr dirty="0" sz="1000" spc="24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for</a:t>
            </a:r>
          </a:p>
          <a:p>
            <a:pPr marL="27891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Bandai</a:t>
            </a:r>
            <a:r>
              <a:rPr dirty="0" sz="1000" spc="25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Namco</a:t>
            </a:r>
            <a:r>
              <a:rPr dirty="0" sz="1000" spc="29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1000" spc="28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mm</a:t>
            </a:r>
            <a:r>
              <a:rPr dirty="0" sz="1000" spc="25">
                <a:solidFill>
                  <a:srgbClr val="ffffff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ffffff"/>
                </a:solidFill>
                <a:latin typeface="MRHQWO+Arial-BoldItalicMT"/>
                <a:cs typeface="MRHQWO+Arial-BoldItalicMT"/>
              </a:rPr>
              <a:t>$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95244" y="4593605"/>
            <a:ext cx="2308572" cy="1400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57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9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Warhammer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9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is</a:t>
            </a:r>
            <a:r>
              <a:rPr dirty="0" sz="9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9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fitting</a:t>
            </a:r>
            <a:r>
              <a:rPr dirty="0" sz="9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target</a:t>
            </a:r>
            <a:r>
              <a:rPr dirty="0" sz="9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</a:p>
          <a:p>
            <a:pPr marL="86867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Bandai’s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9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9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particularly</a:t>
            </a:r>
            <a:r>
              <a:rPr dirty="0" sz="9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111213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longevity,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9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loyalty,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scope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38061" marR="0">
              <a:lnSpc>
                <a:spcPts val="1005"/>
              </a:lnSpc>
              <a:spcBef>
                <a:spcPts val="2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mature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appeal.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poses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</a:p>
          <a:p>
            <a:pPr marL="321525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driving.</a:t>
            </a:r>
          </a:p>
          <a:p>
            <a:pPr marL="210311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offers</a:t>
            </a:r>
            <a:r>
              <a:rPr dirty="0" sz="9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broad</a:t>
            </a:r>
            <a:r>
              <a:rPr dirty="0" sz="9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platform</a:t>
            </a:r>
            <a:r>
              <a:rPr dirty="0" sz="9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062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9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channels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fits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96012" marR="0">
              <a:lnSpc>
                <a:spcPts val="1005"/>
              </a:lnSpc>
              <a:spcBef>
                <a:spcPts val="2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partner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9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813816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looking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385164" y="4820469"/>
            <a:ext cx="43999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1,437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56234" y="4867284"/>
            <a:ext cx="438510" cy="11420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1005"/>
              </a:lnSpc>
              <a:spcBef>
                <a:spcPts val="155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95326" marR="0">
              <a:lnSpc>
                <a:spcPts val="1005"/>
              </a:lnSpc>
              <a:spcBef>
                <a:spcPts val="150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222427" marR="0">
              <a:lnSpc>
                <a:spcPts val="1005"/>
              </a:lnSpc>
              <a:spcBef>
                <a:spcPts val="155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983534" y="4867170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954814" y="5017294"/>
            <a:ext cx="439996" cy="5275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1,134</a:t>
            </a:r>
          </a:p>
          <a:p>
            <a:pPr marL="31774" marR="0">
              <a:lnSpc>
                <a:spcPts val="1005"/>
              </a:lnSpc>
              <a:spcBef>
                <a:spcPts val="189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47.5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669189" y="4999806"/>
            <a:ext cx="439996" cy="4166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1,160</a:t>
            </a:r>
          </a:p>
          <a:p>
            <a:pPr marL="32470" marR="0">
              <a:lnSpc>
                <a:spcPts val="1005"/>
              </a:lnSpc>
              <a:spcBef>
                <a:spcPts val="969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49.3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83534" y="5062394"/>
            <a:ext cx="279975" cy="946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0" marR="0">
              <a:lnSpc>
                <a:spcPts val="1005"/>
              </a:lnSpc>
              <a:spcBef>
                <a:spcPts val="53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1005"/>
              </a:lnSpc>
              <a:spcBef>
                <a:spcPts val="58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1005"/>
              </a:lnSpc>
              <a:spcBef>
                <a:spcPts val="53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1005"/>
              </a:lnSpc>
              <a:spcBef>
                <a:spcPts val="581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416923" y="5209381"/>
            <a:ext cx="37598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53.4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919889" y="5834675"/>
            <a:ext cx="1618391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Huge</a:t>
            </a:r>
            <a:r>
              <a:rPr dirty="0" sz="1100" spc="36">
                <a:solidFill>
                  <a:srgbClr val="ff66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hold</a:t>
            </a:r>
            <a:r>
              <a:rPr dirty="0" sz="1100" spc="22">
                <a:solidFill>
                  <a:srgbClr val="ff66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and</a:t>
            </a:r>
          </a:p>
          <a:p>
            <a:pPr marL="15843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available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ff6600"/>
                </a:solidFill>
                <a:latin typeface="SNUIJA+Arial-BoldMT"/>
                <a:cs typeface="SNUIJA+Arial-BoldMT"/>
              </a:rPr>
              <a:t>platform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968873" y="59424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683345" y="5942387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399223" y="59424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608450" y="5968502"/>
            <a:ext cx="37986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Providing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Mature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Customer</a:t>
            </a:r>
            <a:r>
              <a:rPr dirty="0" sz="11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Base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Western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Countries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954837" y="6087162"/>
            <a:ext cx="56146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Add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659689" y="6087162"/>
            <a:ext cx="97101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770931" y="6087162"/>
            <a:ext cx="82459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63904" y="6253346"/>
            <a:ext cx="643132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Source:(Games</a:t>
            </a:r>
            <a:r>
              <a:rPr dirty="0" sz="500" spc="-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PLC,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(Warhammer</a:t>
            </a:r>
            <a:r>
              <a:rPr dirty="0" sz="500" spc="-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Community,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(Mid-term</a:t>
            </a:r>
            <a:r>
              <a:rPr dirty="0" sz="5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5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5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2021)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733276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Footprint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Workshops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4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European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attractive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08924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Namco‘s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26460" y="997473"/>
            <a:ext cx="170486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0559" y="1066178"/>
            <a:ext cx="2343626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Distribution</a:t>
            </a:r>
            <a:r>
              <a:rPr dirty="0" sz="1100" spc="136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Network</a:t>
            </a:r>
            <a:r>
              <a:rPr dirty="0" sz="1100" spc="152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26460" y="1162573"/>
            <a:ext cx="1738355" cy="3172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addressed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0362" y="1502719"/>
            <a:ext cx="19688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2265" y="1502719"/>
            <a:ext cx="3055916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distribution</a:t>
            </a:r>
            <a:r>
              <a:rPr dirty="0" sz="1000" spc="5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hubs</a:t>
            </a:r>
            <a:r>
              <a:rPr dirty="0" sz="1000" spc="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located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379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biggest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hubs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00404" y="1604813"/>
            <a:ext cx="104636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Center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45602" y="1696888"/>
            <a:ext cx="10408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85412" y="1927566"/>
            <a:ext cx="1137079" cy="4863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Nottingham,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  <a:p>
            <a:pPr marL="18040" marR="0">
              <a:lnSpc>
                <a:spcPts val="1233"/>
              </a:lnSpc>
              <a:spcBef>
                <a:spcPts val="1062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239494" y="1972292"/>
            <a:ext cx="53441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0559" y="2235266"/>
            <a:ext cx="306726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financially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worth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open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distribution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hubs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markets.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Therefore,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benefit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045602" y="2250926"/>
            <a:ext cx="10408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108960" y="2497792"/>
            <a:ext cx="830505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377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15549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  <a:p>
            <a:pPr marL="6856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Thailand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Philippines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96208" y="2545603"/>
            <a:ext cx="1137219" cy="530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Nottingham,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  <a:p>
            <a:pPr marL="112463" marR="0">
              <a:lnSpc>
                <a:spcPts val="1233"/>
              </a:lnSpc>
              <a:spcBef>
                <a:spcPts val="14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0559" y="2692535"/>
            <a:ext cx="30222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reduce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distribution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costs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worldwide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0559" y="2986296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2644" y="2986296"/>
            <a:ext cx="305450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6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6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7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7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7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hubs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penetrate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17239" y="3224490"/>
            <a:ext cx="1137219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Nottingham,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  <a:p>
            <a:pPr marL="73188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Memphis,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  <a:p>
            <a:pPr marL="12352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Sydney,</a:t>
            </a:r>
            <a:r>
              <a:rPr dirty="0" sz="11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AU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090497" y="3290738"/>
            <a:ext cx="85371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91459" y="3501879"/>
            <a:ext cx="3182454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Bandai</a:t>
            </a:r>
            <a:r>
              <a:rPr dirty="0" sz="1100" spc="113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Namco</a:t>
            </a:r>
            <a:r>
              <a:rPr dirty="0" sz="1100" spc="147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Sales</a:t>
            </a:r>
            <a:r>
              <a:rPr dirty="0" sz="1100" spc="14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Network</a:t>
            </a:r>
            <a:r>
              <a:rPr dirty="0" sz="1100" spc="140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Combination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118915" y="3597583"/>
            <a:ext cx="852198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9977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Kong</a:t>
            </a:r>
          </a:p>
          <a:p>
            <a:pPr marL="16923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96526" y="3763982"/>
            <a:ext cx="1889176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Revenue</a:t>
            </a:r>
            <a:r>
              <a:rPr dirty="0" sz="1100" spc="13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Ratio</a:t>
            </a:r>
            <a:r>
              <a:rPr dirty="0" sz="1100" spc="158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by</a:t>
            </a:r>
            <a:r>
              <a:rPr dirty="0" sz="1100" spc="157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Region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283932" y="3833663"/>
            <a:ext cx="50312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54200" y="3943076"/>
            <a:ext cx="6940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132655" y="4100649"/>
            <a:ext cx="83050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561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Thailand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Philippines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75512" y="4131989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8%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854200" y="4138380"/>
            <a:ext cx="4970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70098" y="4135421"/>
            <a:ext cx="104554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220967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31224" y="4255814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44252" y="4243990"/>
            <a:ext cx="6172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$6.7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238359" y="4243990"/>
            <a:ext cx="6172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$0.5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136635" y="4243990"/>
            <a:ext cx="6172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$7.2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56014" y="4470799"/>
            <a:ext cx="674620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4925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Oceania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880487" y="4536802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68%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286395" y="4544863"/>
            <a:ext cx="50312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023225" y="4561450"/>
            <a:ext cx="35942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100%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959973" y="4561450"/>
            <a:ext cx="359422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100%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477459" y="4610572"/>
            <a:ext cx="385134" cy="2639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7.9%</a:t>
            </a:r>
          </a:p>
          <a:p>
            <a:pPr marL="49" marR="0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7.4%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224550" y="4629180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10.2%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120314" y="4652053"/>
            <a:ext cx="57962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93466" y="4683546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92%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224550" y="4776043"/>
            <a:ext cx="441922" cy="2706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10.1%</a:t>
            </a:r>
          </a:p>
          <a:p>
            <a:pPr marL="28258" marR="0">
              <a:lnSpc>
                <a:spcPts val="898"/>
              </a:lnSpc>
              <a:spcBef>
                <a:spcPts val="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6.5%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351462" y="4839369"/>
            <a:ext cx="57962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477459" y="4825981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7.0%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329471" y="4850225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41.2%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0120314" y="4817162"/>
            <a:ext cx="48165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994971" y="4844452"/>
            <a:ext cx="1069802" cy="69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03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  <a:p>
            <a:pPr marL="12198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South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23316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Central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61161" y="4963306"/>
            <a:ext cx="107977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Pre-acquisition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338081" y="4963306"/>
            <a:ext cx="114213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Post-acquisition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120314" y="4982270"/>
            <a:ext cx="961606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(excl.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Japan)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351462" y="5004478"/>
            <a:ext cx="48165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938286" y="5108375"/>
            <a:ext cx="330398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000000"/>
                </a:solidFill>
                <a:latin typeface="HMFTPS+ArialMT"/>
                <a:cs typeface="HMFTPS+ArialMT"/>
              </a:rPr>
              <a:t>+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351462" y="5169587"/>
            <a:ext cx="961606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(excl.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Japan)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90432" y="5218089"/>
            <a:ext cx="3227062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predominantly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Japan.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1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1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store</a:t>
            </a:r>
            <a:r>
              <a:rPr dirty="0" sz="1000" spc="16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network</a:t>
            </a:r>
            <a:r>
              <a:rPr dirty="0" sz="1000" spc="1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improve</a:t>
            </a:r>
            <a:r>
              <a:rPr dirty="0" sz="10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reach</a:t>
            </a:r>
            <a:r>
              <a:rPr dirty="0" sz="1000" spc="29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4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4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globe</a:t>
            </a:r>
            <a:r>
              <a:rPr dirty="0" sz="1000" spc="47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  <a:r>
              <a:rPr dirty="0" sz="1000" spc="4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120314" y="5312487"/>
            <a:ext cx="7743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449202" y="5435762"/>
            <a:ext cx="441922" cy="70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77.7%</a:t>
            </a:r>
          </a:p>
          <a:p>
            <a:pPr marL="28558" marR="0">
              <a:lnSpc>
                <a:spcPts val="898"/>
              </a:lnSpc>
              <a:spcBef>
                <a:spcPts val="34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329471" y="5479744"/>
            <a:ext cx="441922" cy="600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46.0%</a:t>
            </a:r>
          </a:p>
          <a:p>
            <a:pPr marL="28258" marR="0">
              <a:lnSpc>
                <a:spcPts val="898"/>
              </a:lnSpc>
              <a:spcBef>
                <a:spcPts val="263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9.4%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224550" y="5466050"/>
            <a:ext cx="44192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72.5%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351462" y="5499804"/>
            <a:ext cx="7743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193084" y="5515208"/>
            <a:ext cx="674620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26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35052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Oceania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745078" y="5835834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3.4%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252710" y="5995087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0.7%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256186" y="6136452"/>
            <a:ext cx="177909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800" spc="8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150194" y="6138038"/>
            <a:ext cx="58552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+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72427" y="6261632"/>
            <a:ext cx="496791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PLC,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2927" y="139685"/>
            <a:ext cx="1015972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78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2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 spc="-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direct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type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offering,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combined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differing</a:t>
            </a:r>
            <a:r>
              <a:rPr dirty="0" sz="14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audiences,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windows</a:t>
            </a:r>
            <a:r>
              <a:rPr dirty="0" sz="14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2927" y="723409"/>
            <a:ext cx="379115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threat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cannibalization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81628" y="1097668"/>
            <a:ext cx="212257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Amusement</a:t>
            </a:r>
            <a:r>
              <a:rPr dirty="0" sz="1100" spc="5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Portfolio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Overlap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006" y="1131281"/>
            <a:ext cx="178848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Toy</a:t>
            </a:r>
            <a:r>
              <a:rPr dirty="0" sz="1100" spc="5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Product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Portfolio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42635" y="1120579"/>
            <a:ext cx="214872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Figure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Trend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31567" y="1477772"/>
            <a:ext cx="47805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0.00%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39439" y="1498980"/>
            <a:ext cx="1139942" cy="124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weight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hobby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products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opening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21753" y="1512981"/>
            <a:ext cx="4922204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Integration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5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Namco's</a:t>
            </a:r>
            <a:r>
              <a:rPr dirty="0" sz="105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5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segment: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96218" y="1701396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97027" y="1701396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46419" y="1725819"/>
            <a:ext cx="1044390" cy="170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281</a:t>
            </a:r>
            <a:r>
              <a:rPr dirty="0" sz="900" spc="9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280</a:t>
            </a:r>
            <a:r>
              <a:rPr dirty="0" sz="900" spc="9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27499" y="1750871"/>
            <a:ext cx="343527" cy="10030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005"/>
              </a:lnSpc>
              <a:spcBef>
                <a:spcPts val="3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005"/>
              </a:lnSpc>
              <a:spcBef>
                <a:spcPts val="3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005"/>
              </a:lnSpc>
              <a:spcBef>
                <a:spcPts val="36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005"/>
              </a:lnSpc>
              <a:spcBef>
                <a:spcPts val="3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63550" marR="0">
              <a:lnSpc>
                <a:spcPts val="1005"/>
              </a:lnSpc>
              <a:spcBef>
                <a:spcPts val="313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6250" y="1794479"/>
            <a:ext cx="5092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27237" y="1845279"/>
            <a:ext cx="5092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23%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275011" y="1872639"/>
            <a:ext cx="363446" cy="386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762</a:t>
            </a:r>
          </a:p>
          <a:p>
            <a:pPr marL="127" marR="0">
              <a:lnSpc>
                <a:spcPts val="1112"/>
              </a:lnSpc>
              <a:spcBef>
                <a:spcPts val="514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244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86211" y="1872639"/>
            <a:ext cx="293097" cy="476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38</a:t>
            </a:r>
          </a:p>
          <a:p>
            <a:pPr marL="0" marR="0">
              <a:lnSpc>
                <a:spcPts val="1112"/>
              </a:lnSpc>
              <a:spcBef>
                <a:spcPts val="1276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05017" y="2008976"/>
            <a:ext cx="477184" cy="881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100%</a:t>
            </a:r>
          </a:p>
          <a:p>
            <a:pPr marL="70641" marR="0">
              <a:lnSpc>
                <a:spcPts val="1112"/>
              </a:lnSpc>
              <a:spcBef>
                <a:spcPts val="16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  <a:p>
            <a:pPr marL="141223" marR="0">
              <a:lnSpc>
                <a:spcPts val="1112"/>
              </a:lnSpc>
              <a:spcBef>
                <a:spcPts val="16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364786" y="2169768"/>
            <a:ext cx="1625018" cy="5556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8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Directly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managed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  <a:p>
            <a:pPr marL="0" marR="0">
              <a:lnSpc>
                <a:spcPts val="1112"/>
              </a:lnSpc>
              <a:spcBef>
                <a:spcPts val="18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Revenue-sharing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275011" y="243008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518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86338" y="2520657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25570" y="2734934"/>
            <a:ext cx="147362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Pre-acquisition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45822" y="2728483"/>
            <a:ext cx="152852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Post-acquisition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554601" y="2755567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206452" y="2779713"/>
            <a:ext cx="4970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586481" y="2779713"/>
            <a:ext cx="69403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762309" y="2854738"/>
            <a:ext cx="180816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  <a:r>
              <a:rPr dirty="0" sz="900" spc="4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9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900" spc="4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9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735634" y="296733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07846" y="2967335"/>
            <a:ext cx="5133417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space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venues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machines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types,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capsule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lottery-related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machines.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Exposing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Japan.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versa,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35545" y="306118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07701" y="3061184"/>
            <a:ext cx="560776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Workshops</a:t>
            </a:r>
            <a:r>
              <a:rPr dirty="0" sz="10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miniature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get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acceptance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prime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markets,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Evident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24744" y="3454236"/>
            <a:ext cx="163155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details</a:t>
            </a:r>
            <a:r>
              <a:rPr dirty="0" sz="800" spc="3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83216" y="3576153"/>
            <a:ext cx="13140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90:</a:t>
            </a:r>
            <a:r>
              <a:rPr dirty="0" sz="800" spc="3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Japanese</a:t>
            </a:r>
            <a:r>
              <a:rPr dirty="0" sz="80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Community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472607" y="3722683"/>
            <a:ext cx="101345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477815" y="4201713"/>
            <a:ext cx="86440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Boost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exploitation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451140" y="4438638"/>
            <a:ext cx="23474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owns</a:t>
            </a:r>
            <a:r>
              <a:rPr dirty="0" sz="11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717785" y="4481120"/>
            <a:ext cx="2210797" cy="697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holds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tournaments</a:t>
            </a:r>
            <a:r>
              <a:rPr dirty="0" sz="11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exclusive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events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local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big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623316" y="4606327"/>
            <a:ext cx="2161882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machines,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build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1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common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theme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492804" y="4680745"/>
            <a:ext cx="989882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goal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alignment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848796" y="5405866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020952" y="5405866"/>
            <a:ext cx="452659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Tournaments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giving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rich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30006" y="5528767"/>
            <a:ext cx="196684" cy="522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02161" y="5528767"/>
            <a:ext cx="488433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Preexisting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collaborations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848670" y="5748786"/>
            <a:ext cx="196811" cy="36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020952" y="5748786"/>
            <a:ext cx="37686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showcase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potential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02161" y="5871687"/>
            <a:ext cx="493706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16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mature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prone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Bandai-products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leveraging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020699" y="5939283"/>
            <a:ext cx="466905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shelf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space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93368" y="6270253"/>
            <a:ext cx="2854049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 spc="-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Report(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47258" y="2539035"/>
            <a:ext cx="557357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Executive</a:t>
            </a:r>
            <a:r>
              <a:rPr dirty="0" sz="4800" spc="3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06017" y="3750598"/>
            <a:ext cx="3932135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Bandai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Namco’s</a:t>
            </a:r>
            <a:r>
              <a:rPr dirty="0" sz="2000" spc="-3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Course</a:t>
            </a:r>
            <a:r>
              <a:rPr dirty="0" sz="2000" spc="-3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  <a:r>
              <a:rPr dirty="0" sz="2000" spc="-12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Action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108435"/>
            <a:ext cx="1041832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~5%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royalties,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faces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immense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519" y="692159"/>
            <a:ext cx="801079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in-house,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made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support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parent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9763" y="1103708"/>
            <a:ext cx="196124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Compatibility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28654" y="1107743"/>
            <a:ext cx="151396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0352" y="1545348"/>
            <a:ext cx="1213098" cy="7062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481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TEKKEN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</a:p>
          <a:p>
            <a:pPr marL="0" marR="0">
              <a:lnSpc>
                <a:spcPts val="898"/>
              </a:lnSpc>
              <a:spcBef>
                <a:spcPts val="12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War:</a:t>
            </a:r>
            <a:r>
              <a:rPr dirty="0" sz="8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</a:p>
          <a:p>
            <a:pPr marL="242812" marR="0">
              <a:lnSpc>
                <a:spcPts val="898"/>
              </a:lnSpc>
              <a:spcBef>
                <a:spcPts val="12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Dark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Souls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86972" y="154872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2853" y="1542276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95064" y="1542276"/>
            <a:ext cx="480251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demand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content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example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nonofficial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done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viewed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times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YouTube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52342" y="182526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35784" y="210180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6573" y="2375589"/>
            <a:ext cx="90554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Tales…of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53553" y="237834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56036" y="2454962"/>
            <a:ext cx="16135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8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(mm</a:t>
            </a:r>
            <a:r>
              <a:rPr dirty="0" sz="8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USD)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675720" y="2410227"/>
            <a:ext cx="84747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10</a:t>
            </a:r>
            <a:r>
              <a:rPr dirty="0" sz="12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Million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814404" y="2593107"/>
            <a:ext cx="56938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views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56036" y="2620070"/>
            <a:ext cx="188517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(mm</a:t>
            </a:r>
            <a:r>
              <a:rPr dirty="0" sz="8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USD)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9716" y="2651791"/>
            <a:ext cx="140199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Ulitmate</a:t>
            </a:r>
            <a:r>
              <a:rPr dirty="0" sz="8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Ninja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Storm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00018" y="265488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59763" y="2986486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31919" y="2986486"/>
            <a:ext cx="528291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 spc="2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copies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sold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series,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2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2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31919" y="3138909"/>
            <a:ext cx="528242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competitive</a:t>
            </a:r>
            <a:r>
              <a:rPr dirty="0" sz="10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name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industry,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outperforms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many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produced,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0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succulent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22853" y="325006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594881" y="3250065"/>
            <a:ext cx="508889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3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recently</a:t>
            </a:r>
            <a:r>
              <a:rPr dirty="0" sz="1000" spc="3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implemented</a:t>
            </a:r>
            <a:r>
              <a:rPr dirty="0" sz="100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subscription</a:t>
            </a:r>
            <a:r>
              <a:rPr dirty="0" sz="1000" spc="3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  <a:r>
              <a:rPr dirty="0" sz="1000" spc="3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3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000" spc="3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content</a:t>
            </a:r>
            <a:r>
              <a:rPr dirty="0" sz="1000" spc="3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3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freemium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version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limited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430974" y="3625083"/>
            <a:ext cx="19681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603129" y="3625083"/>
            <a:ext cx="3441464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release</a:t>
            </a:r>
            <a:r>
              <a:rPr dirty="0" sz="10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2022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released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far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War</a:t>
            </a:r>
            <a:r>
              <a:rPr dirty="0" sz="10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964519" y="3869186"/>
            <a:ext cx="1324854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~600,000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Subscribers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10,000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pieces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48919" y="4227286"/>
            <a:ext cx="150436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subscription-based</a:t>
            </a:r>
          </a:p>
          <a:p>
            <a:pPr marL="3959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platform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exclusive</a:t>
            </a:r>
          </a:p>
          <a:p>
            <a:pPr marL="28346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435969" y="4326599"/>
            <a:ext cx="196684" cy="484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608181" y="4326599"/>
            <a:ext cx="3362114" cy="636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announced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coming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date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earlier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year: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Elden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Ring,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Dark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Souls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Formula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964519" y="4326455"/>
            <a:ext cx="121052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21.2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email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lists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422348" y="4992968"/>
            <a:ext cx="197190" cy="86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5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594882" y="4992968"/>
            <a:ext cx="509041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000" spc="2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000" spc="2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2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Production</a:t>
            </a:r>
            <a:r>
              <a:rPr dirty="0" sz="1000" spc="2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unit</a:t>
            </a:r>
            <a:r>
              <a:rPr dirty="0" sz="1000" spc="2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shows/movies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similar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TV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shows.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59511" y="5154422"/>
            <a:ext cx="196937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31666" y="5154422"/>
            <a:ext cx="5218510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resources,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capitalize</a:t>
            </a:r>
            <a:r>
              <a:rPr dirty="0" sz="10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their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by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creating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their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own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media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great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Metaverse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product,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tabletop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AR/VR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combines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gameplay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Enthusiasts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passion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virtual</a:t>
            </a:r>
            <a:r>
              <a:rPr dirty="0" sz="10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space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94503" y="5335888"/>
            <a:ext cx="509024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Taking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advantage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growing</a:t>
            </a:r>
            <a:r>
              <a:rPr dirty="0" sz="1000" spc="2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customer</a:t>
            </a:r>
            <a:r>
              <a:rPr dirty="0" sz="1000" spc="2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000" spc="2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platforms</a:t>
            </a:r>
            <a:r>
              <a:rPr dirty="0" sz="10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great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elevate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window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594630" y="5678808"/>
            <a:ext cx="5088898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Expanding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potentially</a:t>
            </a:r>
            <a:r>
              <a:rPr dirty="0" sz="10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stream</a:t>
            </a:r>
            <a:r>
              <a:rPr dirty="0" sz="1000" spc="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consumers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51124" y="6259129"/>
            <a:ext cx="564499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(Pcgamer,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(Constantwarfare.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(Streva,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F.,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Asia,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7664" y="104131"/>
            <a:ext cx="982367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2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loyal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builds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storyline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engagement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57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4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retention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7664" y="687855"/>
            <a:ext cx="28610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angles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7344" y="115673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49556" y="1156738"/>
            <a:ext cx="2331877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Casual</a:t>
            </a:r>
            <a:r>
              <a:rPr dirty="0" sz="1000" spc="9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9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Competitive</a:t>
            </a:r>
            <a:r>
              <a:rPr dirty="0" sz="1000" spc="9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scene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where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collections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challenge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60”x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44”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battlefield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4183" y="1278803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36339" y="1278803"/>
            <a:ext cx="1788932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Touchpoint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hobbyist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exchange,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cosplay,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92926" y="1474212"/>
            <a:ext cx="521419" cy="342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LBUCJJ+SegoeUIBlack"/>
                <a:cs typeface="LBUCJJ+SegoeUIBlack"/>
              </a:rPr>
              <a:t>Wa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1887" y="1474212"/>
            <a:ext cx="390822" cy="342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LBUCJJ+SegoeUIBlack"/>
                <a:cs typeface="LBUCJJ+SegoeUIBlack"/>
              </a:rPr>
              <a:t>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93005" y="171127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365160" y="1711279"/>
            <a:ext cx="1458575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Customization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collections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creative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freedom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painting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43616" y="1846121"/>
            <a:ext cx="952943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35">
                <a:solidFill>
                  <a:srgbClr val="000000"/>
                </a:solidFill>
                <a:latin typeface="LBUCJJ+SegoeUIBlack"/>
                <a:cs typeface="LBUCJJ+SegoeUIBlack"/>
              </a:rPr>
              <a:t>Fan</a:t>
            </a:r>
            <a:r>
              <a:rPr dirty="0" sz="1200" spc="-39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Events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33834" y="1866100"/>
            <a:ext cx="1614234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Figure</a:t>
            </a:r>
            <a:r>
              <a:rPr dirty="0" sz="1200" spc="-66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33">
                <a:solidFill>
                  <a:srgbClr val="000000"/>
                </a:solidFill>
                <a:latin typeface="LBUCJJ+SegoeUIBlack"/>
                <a:cs typeface="LBUCJJ+SegoeUIBlack"/>
              </a:rPr>
              <a:t>War</a:t>
            </a:r>
            <a:r>
              <a:rPr dirty="0" sz="1200" spc="-38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19">
                <a:solidFill>
                  <a:srgbClr val="000000"/>
                </a:solidFill>
                <a:latin typeface="LBUCJJ+SegoeUIBlack"/>
                <a:cs typeface="LBUCJJ+SegoeUIBlack"/>
              </a:rPr>
              <a:t>Gaming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94486" y="212414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66642" y="2124149"/>
            <a:ext cx="133482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Series,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movies,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short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clips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365160" y="2168548"/>
            <a:ext cx="147818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assembled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Painting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competitions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193005" y="232097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66642" y="2428995"/>
            <a:ext cx="1398871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reinforce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“grim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dark”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atmosphere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enhance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perception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54228" y="2576852"/>
            <a:ext cx="1882581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3">
                <a:solidFill>
                  <a:srgbClr val="000000"/>
                </a:solidFill>
                <a:latin typeface="LBUCJJ+SegoeUIBlack"/>
                <a:cs typeface="LBUCJJ+SegoeUIBlack"/>
              </a:rPr>
              <a:t>Painting</a:t>
            </a:r>
            <a:r>
              <a:rPr dirty="0" sz="1200" spc="-37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Masterclasses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904579" y="2956204"/>
            <a:ext cx="947315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Animation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989732" y="297139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161887" y="2971392"/>
            <a:ext cx="18936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Artwork</a:t>
            </a:r>
            <a:r>
              <a:rPr dirty="0" sz="1000" spc="3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(physical</a:t>
            </a:r>
            <a:r>
              <a:rPr dirty="0" sz="1000" spc="3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161887" y="3123815"/>
            <a:ext cx="1896113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bringing</a:t>
            </a:r>
            <a:r>
              <a:rPr dirty="0" sz="10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important</a:t>
            </a:r>
            <a:r>
              <a:rPr dirty="0" sz="1000" spc="4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story</a:t>
            </a:r>
            <a:r>
              <a:rPr dirty="0" sz="1000" spc="4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line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characters</a:t>
            </a:r>
            <a:r>
              <a:rPr dirty="0" sz="1000" spc="8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life</a:t>
            </a:r>
            <a:r>
              <a:rPr dirty="0" sz="1000" spc="8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spectacular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sceneries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56033" y="335453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28188" y="3354537"/>
            <a:ext cx="1518027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Complementing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express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connection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989731" y="358108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161886" y="3581084"/>
            <a:ext cx="87657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Merchandise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358247" y="3581084"/>
            <a:ext cx="7008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161886" y="3733507"/>
            <a:ext cx="189735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artwork</a:t>
            </a:r>
            <a:r>
              <a:rPr dirty="0" sz="1000" spc="6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00" spc="6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product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56033" y="3811806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328188" y="3811806"/>
            <a:ext cx="136037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overlap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57838" y="3880833"/>
            <a:ext cx="778892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Artwork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162012" y="3885930"/>
            <a:ext cx="14504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mix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phone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cases)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395058" y="4134624"/>
            <a:ext cx="1666175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LBUCJJ+SegoeUIBlack"/>
                <a:cs typeface="LBUCJJ+SegoeUIBlack"/>
              </a:rPr>
              <a:t>Stuffed/Plastic</a:t>
            </a:r>
            <a:r>
              <a:rPr dirty="0" sz="1200" spc="-29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-30">
                <a:solidFill>
                  <a:srgbClr val="000000"/>
                </a:solidFill>
                <a:latin typeface="LBUCJJ+SegoeUIBlack"/>
                <a:cs typeface="LBUCJJ+SegoeUIBlack"/>
              </a:rPr>
              <a:t>Toys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95454" y="4454006"/>
            <a:ext cx="196812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767609" y="4454006"/>
            <a:ext cx="2292411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Universe,</a:t>
            </a:r>
            <a:r>
              <a:rPr dirty="0" sz="10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storyline</a:t>
            </a:r>
            <a:r>
              <a:rPr dirty="0" sz="10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character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(IP)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development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novels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rulebook</a:t>
            </a:r>
            <a:r>
              <a:rPr dirty="0" sz="1000" spc="3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edition</a:t>
            </a:r>
            <a:r>
              <a:rPr dirty="0" sz="1000" spc="3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released</a:t>
            </a:r>
            <a:r>
              <a:rPr dirty="0" sz="1000" spc="3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three-year</a:t>
            </a:r>
            <a:r>
              <a:rPr dirty="0" sz="1000" spc="7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cycle,</a:t>
            </a:r>
            <a:r>
              <a:rPr dirty="0" sz="1000" spc="7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introducing</a:t>
            </a:r>
            <a:r>
              <a:rPr dirty="0" sz="1000" spc="7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components</a:t>
            </a:r>
            <a:r>
              <a:rPr dirty="0" sz="1000" spc="10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9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9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hype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861099" y="4621228"/>
            <a:ext cx="196684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033255" y="4621228"/>
            <a:ext cx="1433132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engagement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platform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exploring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hobbyists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511655" y="5216586"/>
            <a:ext cx="1126679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0">
                <a:solidFill>
                  <a:srgbClr val="000000"/>
                </a:solidFill>
                <a:latin typeface="LBUCJJ+SegoeUIBlack"/>
                <a:cs typeface="LBUCJJ+SegoeUIBlack"/>
              </a:rPr>
              <a:t>Video</a:t>
            </a:r>
            <a:r>
              <a:rPr dirty="0" sz="1200" spc="-28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15">
                <a:solidFill>
                  <a:srgbClr val="000000"/>
                </a:solidFill>
                <a:latin typeface="LBUCJJ+SegoeUIBlack"/>
                <a:cs typeface="LBUCJJ+SegoeUIBlack"/>
              </a:rPr>
              <a:t>Games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231308" y="5223361"/>
            <a:ext cx="1304552" cy="2408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96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5">
                <a:solidFill>
                  <a:srgbClr val="000000"/>
                </a:solidFill>
                <a:latin typeface="LBUCJJ+SegoeUIBlack"/>
                <a:cs typeface="LBUCJJ+SegoeUIBlack"/>
              </a:rPr>
              <a:t>Books</a:t>
            </a:r>
            <a:r>
              <a:rPr dirty="0" sz="1200" spc="14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44">
                <a:solidFill>
                  <a:srgbClr val="000000"/>
                </a:solidFill>
                <a:latin typeface="LBUCJJ+SegoeUIBlack"/>
                <a:cs typeface="LBUCJJ+SegoeUIBlack"/>
              </a:rPr>
              <a:t>and</a:t>
            </a:r>
            <a:r>
              <a:rPr dirty="0" sz="1200" spc="-56">
                <a:solidFill>
                  <a:srgbClr val="000000"/>
                </a:solidFill>
                <a:latin typeface="LBUCJJ+SegoeUIBlack"/>
                <a:cs typeface="LBUCJJ+SegoeUIBlack"/>
              </a:rPr>
              <a:t> </a:t>
            </a:r>
            <a:r>
              <a:rPr dirty="0" sz="1200" spc="-16">
                <a:solidFill>
                  <a:srgbClr val="000000"/>
                </a:solidFill>
                <a:latin typeface="LBUCJJ+SegoeUIBlack"/>
                <a:cs typeface="LBUCJJ+SegoeUIBlack"/>
              </a:rPr>
              <a:t>Lore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59796" y="5785912"/>
            <a:ext cx="11458625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964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~50</a:t>
            </a:r>
            <a:r>
              <a:rPr dirty="0" sz="12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years</a:t>
            </a:r>
            <a:r>
              <a:rPr dirty="0" sz="12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constant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development.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angles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hobby,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2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developed</a:t>
            </a:r>
            <a:r>
              <a:rPr dirty="0" sz="12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Workshops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interaction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community.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plethora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2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activities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loyalty</a:t>
            </a:r>
            <a:r>
              <a:rPr dirty="0" sz="1200" spc="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2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ensures</a:t>
            </a:r>
            <a:r>
              <a:rPr dirty="0" sz="12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2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longevity</a:t>
            </a:r>
            <a:r>
              <a:rPr dirty="0" sz="1200" spc="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customer</a:t>
            </a:r>
            <a:r>
              <a:rPr dirty="0" sz="12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base.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69139" y="6262179"/>
            <a:ext cx="5578806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(Pcgamer,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(Constantwarfare.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(Streva,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F.,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Asia.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10067" y="2539035"/>
            <a:ext cx="5848502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III.</a:t>
            </a:r>
            <a:r>
              <a:rPr dirty="0" sz="4800" spc="2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Financial</a:t>
            </a:r>
            <a:r>
              <a:rPr dirty="0" sz="4800" spc="-213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767171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0498" y="5655462"/>
            <a:ext cx="2472928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9">
                <a:solidFill>
                  <a:srgbClr val="ffffff"/>
                </a:solidFill>
                <a:latin typeface="HMFTPS+ArialMT"/>
                <a:cs typeface="HMFTPS+ArialMT"/>
              </a:rPr>
              <a:t>COMPARABLES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3470" y="5655462"/>
            <a:ext cx="2167532" cy="707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DISCOUNTED</a:t>
            </a:r>
          </a:p>
          <a:p>
            <a:pPr marL="100584" marR="0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CASH</a:t>
            </a:r>
            <a:r>
              <a:rPr dirty="0" sz="2400" spc="17">
                <a:solidFill>
                  <a:srgbClr val="767171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FLOW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86078" y="5655462"/>
            <a:ext cx="193089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67171"/>
                </a:solidFill>
                <a:latin typeface="HMFTPS+ArialMT"/>
                <a:cs typeface="HMFTPS+ArialMT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287184"/>
            <a:ext cx="1059108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Groups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identified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four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groups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touchpoints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namely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Toys,</a:t>
            </a:r>
            <a:r>
              <a:rPr dirty="0" sz="14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Games,</a:t>
            </a:r>
            <a:r>
              <a:rPr dirty="0" sz="1400" spc="-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45834" y="1410454"/>
            <a:ext cx="163784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spc="-54">
                <a:solidFill>
                  <a:srgbClr val="ffffff"/>
                </a:solidFill>
                <a:latin typeface="HMFTPS+ArialMT"/>
                <a:cs typeface="HMFTPS+ArialMT"/>
              </a:rPr>
              <a:t>Toys</a:t>
            </a:r>
            <a:r>
              <a:rPr dirty="0" sz="1800" spc="6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53370" y="1415252"/>
            <a:ext cx="153565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Video</a:t>
            </a:r>
            <a:r>
              <a:rPr dirty="0" sz="1800" spc="1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19891" y="1870067"/>
            <a:ext cx="3757597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200" spc="5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licensing</a:t>
            </a:r>
            <a:r>
              <a:rPr dirty="0" sz="1200" spc="6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200" spc="5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200" spc="5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50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200" spc="6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200" spc="6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participating</a:t>
            </a:r>
            <a:r>
              <a:rPr dirty="0" sz="12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2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2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2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looking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grow</a:t>
            </a:r>
            <a:r>
              <a:rPr dirty="0" sz="1200" spc="5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audience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7747" y="1914841"/>
            <a:ext cx="3756329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GW’s</a:t>
            </a:r>
            <a:r>
              <a:rPr dirty="0" sz="12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main</a:t>
            </a:r>
            <a:r>
              <a:rPr dirty="0" sz="1200" spc="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200" spc="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driver</a:t>
            </a:r>
            <a:r>
              <a:rPr dirty="0" sz="1200" spc="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primary</a:t>
            </a:r>
            <a:r>
              <a:rPr dirty="0" sz="120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2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2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2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considered</a:t>
            </a:r>
            <a:r>
              <a:rPr dirty="0" sz="12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91712" y="3946342"/>
            <a:ext cx="1168933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Animation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440944" y="3955229"/>
            <a:ext cx="2347188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Audio</a:t>
            </a:r>
            <a:r>
              <a:rPr dirty="0" sz="1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769" y="4413575"/>
            <a:ext cx="3741878" cy="756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 spc="6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200" spc="6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6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200" spc="6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200" spc="6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  <a:r>
              <a:rPr dirty="0" sz="1200" spc="6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6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expansion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2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Animation</a:t>
            </a:r>
            <a:r>
              <a:rPr dirty="0" sz="12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2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sector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2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consider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boost</a:t>
            </a:r>
            <a:r>
              <a:rPr dirty="0" sz="12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2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exposure,</a:t>
            </a:r>
            <a:r>
              <a:rPr dirty="0" sz="12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community</a:t>
            </a:r>
            <a:r>
              <a:rPr dirty="0" sz="1200" spc="2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engagement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usage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677053" y="4450452"/>
            <a:ext cx="3756074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20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exploits</a:t>
            </a:r>
            <a:r>
              <a:rPr dirty="0" sz="1200" spc="69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 spc="6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6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200" spc="6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6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200" spc="6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audiobooks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written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2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extended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universe,</a:t>
            </a:r>
            <a:r>
              <a:rPr dirty="0" sz="1200" spc="14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extending</a:t>
            </a:r>
            <a:r>
              <a:rPr dirty="0" sz="1200" spc="14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200" spc="14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awareness</a:t>
            </a:r>
            <a:r>
              <a:rPr dirty="0" sz="1200" spc="149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2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engagement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2492" y="6235433"/>
            <a:ext cx="170677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214856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2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Relevance</a:t>
            </a:r>
            <a:r>
              <a:rPr dirty="0" sz="2800" spc="-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discarding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Games,</a:t>
            </a:r>
            <a:r>
              <a:rPr dirty="0" sz="1400" spc="-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groups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lack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relevance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09976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29366" y="1040627"/>
            <a:ext cx="990013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Size</a:t>
            </a:r>
          </a:p>
          <a:p>
            <a:pPr marL="196596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CAGR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05602" y="1040627"/>
            <a:ext cx="906437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6971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Brand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Relevance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01649" y="1040627"/>
            <a:ext cx="787672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</a:p>
          <a:p>
            <a:pPr marL="5486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Drivers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93377" y="1132068"/>
            <a:ext cx="99001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Size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01101" y="1132068"/>
            <a:ext cx="105706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Cost</a:t>
            </a:r>
            <a:r>
              <a:rPr dirty="0" sz="1200" spc="3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Drivers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76282" y="1147149"/>
            <a:ext cx="6192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Result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53939" y="1167424"/>
            <a:ext cx="79718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Retained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27252" y="1491594"/>
            <a:ext cx="833626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1.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Miniatures/Figures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2.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192453" y="1497531"/>
            <a:ext cx="402869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1.COGS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2.SG&amp;A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27252" y="1674474"/>
            <a:ext cx="900498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3.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6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Service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4.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6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92454" y="1680411"/>
            <a:ext cx="664170" cy="214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3.Manufacturing</a:t>
            </a:r>
          </a:p>
          <a:p>
            <a:pPr marL="0" marR="0">
              <a:lnSpc>
                <a:spcPts val="670"/>
              </a:lnSpc>
              <a:spcBef>
                <a:spcPts val="49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4.R&amp;D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77320" y="1751107"/>
            <a:ext cx="47197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9.1%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35212" y="1802447"/>
            <a:ext cx="2117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006979" y="1807261"/>
            <a:ext cx="2117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056194" y="1784823"/>
            <a:ext cx="2117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207707" y="1795522"/>
            <a:ext cx="21177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35878" y="1875811"/>
            <a:ext cx="1444879" cy="1028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</a:p>
          <a:p>
            <a:pPr marL="120426" marR="0">
              <a:lnSpc>
                <a:spcPts val="1340"/>
              </a:lnSpc>
              <a:spcBef>
                <a:spcPts val="5166"/>
              </a:spcBef>
              <a:spcAft>
                <a:spcPts val="0"/>
              </a:spcAft>
            </a:pPr>
            <a:r>
              <a:rPr dirty="0" sz="1200" spc="-39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200" spc="1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2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479735" y="1994929"/>
            <a:ext cx="6666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(‘21-’26)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973886" y="2246405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45344" y="2248773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535044" y="2243205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27944" y="2247941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09769" y="2230530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581227" y="2233731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870927" y="2227394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163827" y="2232130"/>
            <a:ext cx="13084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548178" y="2438366"/>
            <a:ext cx="1184215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relevance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112706" y="2607919"/>
            <a:ext cx="656889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$297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111184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(’19)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537640" y="2615210"/>
            <a:ext cx="54995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4.62%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479734" y="2859031"/>
            <a:ext cx="6666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(‘19-’24)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537047" y="3285230"/>
            <a:ext cx="78032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37047" y="3437653"/>
            <a:ext cx="1162710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outsourced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112706" y="3460166"/>
            <a:ext cx="656889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$155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111184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(’21)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479734" y="3460026"/>
            <a:ext cx="666678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76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12.84%</a:t>
            </a:r>
          </a:p>
          <a:p>
            <a:pPr marL="0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(‘19-’25)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42945" y="3515373"/>
            <a:ext cx="1628569" cy="10271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2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2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  <a:p>
            <a:pPr marL="368807" marR="0">
              <a:lnSpc>
                <a:spcPts val="1340"/>
              </a:lnSpc>
              <a:spcBef>
                <a:spcPts val="515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Animation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525915" y="4097688"/>
            <a:ext cx="1205172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GW’s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markets,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sophisticated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yet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112706" y="4303798"/>
            <a:ext cx="656889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$270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  <a:p>
            <a:pPr marL="111184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(’20)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537640" y="4303658"/>
            <a:ext cx="54995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2.06%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479734" y="4547479"/>
            <a:ext cx="6666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(‘17-’20)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517946" y="4902430"/>
            <a:ext cx="1260070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history,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246745" y="5058257"/>
            <a:ext cx="386125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N/A</a:t>
            </a:r>
          </a:p>
          <a:p>
            <a:pPr marL="92957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19943" y="5068773"/>
            <a:ext cx="386125" cy="43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N/A</a:t>
            </a:r>
          </a:p>
          <a:p>
            <a:pPr marL="92957" marR="0">
              <a:lnSpc>
                <a:spcPts val="1233"/>
              </a:lnSpc>
              <a:spcBef>
                <a:spcPts val="7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17037" y="5146200"/>
            <a:ext cx="168206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Books</a:t>
            </a:r>
            <a:r>
              <a:rPr dirty="0" sz="12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/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Audio</a:t>
            </a:r>
            <a:r>
              <a:rPr dirty="0" sz="1200" spc="9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Books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41024" y="5835829"/>
            <a:ext cx="1069924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2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stream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selling</a:t>
            </a:r>
            <a:r>
              <a:rPr dirty="0" sz="12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Miniatures,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biggest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overlap</a:t>
            </a:r>
            <a:r>
              <a:rPr dirty="0" sz="12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2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2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200" spc="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segment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22492" y="6235433"/>
            <a:ext cx="1942639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852791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28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16">
                <a:solidFill>
                  <a:srgbClr val="000000"/>
                </a:solidFill>
                <a:latin typeface="HMFTPS+ArialMT"/>
                <a:cs typeface="HMFTPS+ArialMT"/>
              </a:rPr>
              <a:t>Trading</a:t>
            </a:r>
            <a:r>
              <a:rPr dirty="0" sz="28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Multiples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EV/EBITDA</a:t>
            </a:r>
            <a:r>
              <a:rPr dirty="0" sz="1400" spc="-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peer's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median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slightly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groups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EV/EBIT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58860" y="1222474"/>
            <a:ext cx="224291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Relevance</a:t>
            </a:r>
            <a:r>
              <a:rPr dirty="0" sz="14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4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Rationale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0179" y="1222474"/>
            <a:ext cx="224085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Enterprise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 spc="-16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4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($</a:t>
            </a:r>
            <a:r>
              <a:rPr dirty="0" sz="1400" spc="2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mm)</a:t>
            </a:r>
            <a:r>
              <a:rPr dirty="0" sz="1450" baseline="29999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97274" y="1222474"/>
            <a:ext cx="110349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EV/EBITDA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52021" y="1222474"/>
            <a:ext cx="84670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EV/EBIT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38517" y="1663844"/>
            <a:ext cx="3919955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Multinational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Figurine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headquarter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“Warhammer”</a:t>
            </a:r>
            <a:r>
              <a:rPr dirty="0" sz="9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diverse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areas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73440" y="1780227"/>
            <a:ext cx="66387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2,881.6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09819" y="1794537"/>
            <a:ext cx="1086129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811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12.6x</a:t>
            </a:r>
          </a:p>
          <a:p>
            <a:pPr marL="0" marR="0">
              <a:lnSpc>
                <a:spcPts val="1233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12.6x</a:t>
            </a:r>
          </a:p>
          <a:p>
            <a:pPr marL="618111" marR="0">
              <a:lnSpc>
                <a:spcPts val="1112"/>
              </a:lnSpc>
              <a:spcBef>
                <a:spcPts val="13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14.9x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64942" y="1794537"/>
            <a:ext cx="468938" cy="20917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13.4x</a:t>
            </a:r>
          </a:p>
          <a:p>
            <a:pPr marL="0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19.6x</a:t>
            </a:r>
          </a:p>
          <a:p>
            <a:pPr marL="0" marR="0">
              <a:lnSpc>
                <a:spcPts val="1112"/>
              </a:lnSpc>
              <a:spcBef>
                <a:spcPts val="39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14.4x</a:t>
            </a:r>
          </a:p>
          <a:p>
            <a:pPr marL="35038" marR="0">
              <a:lnSpc>
                <a:spcPts val="1112"/>
              </a:lnSpc>
              <a:spcBef>
                <a:spcPts val="39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5.9x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196525" y="2106782"/>
            <a:ext cx="106825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14.5x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38517" y="2231915"/>
            <a:ext cx="3931844" cy="577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Japan,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2nd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manufacturer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Connections</a:t>
            </a:r>
            <a:r>
              <a:rPr dirty="0" sz="9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9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publishing,</a:t>
            </a:r>
            <a:r>
              <a:rPr dirty="0" sz="9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91439" marR="0">
              <a:lnSpc>
                <a:spcPts val="1005"/>
              </a:lnSpc>
              <a:spcBef>
                <a:spcPts val="2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animated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32293" y="2416802"/>
            <a:ext cx="747696" cy="1484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15,036.5</a:t>
            </a:r>
          </a:p>
          <a:p>
            <a:pPr marL="0" marR="0">
              <a:lnSpc>
                <a:spcPts val="1340"/>
              </a:lnSpc>
              <a:spcBef>
                <a:spcPts val="382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10,745.9</a:t>
            </a:r>
          </a:p>
          <a:p>
            <a:pPr marL="105155" marR="0">
              <a:lnSpc>
                <a:spcPts val="1340"/>
              </a:lnSpc>
              <a:spcBef>
                <a:spcPts val="3593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228.5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38517" y="2880909"/>
            <a:ext cx="3620050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Children's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9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company,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designs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produces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consumer</a:t>
            </a:r>
            <a:r>
              <a:rPr dirty="0" sz="9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Headquartered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California,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27932" y="3080202"/>
            <a:ext cx="468938" cy="806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11.5x</a:t>
            </a:r>
          </a:p>
          <a:p>
            <a:pPr marL="35038" marR="0">
              <a:lnSpc>
                <a:spcPts val="1112"/>
              </a:lnSpc>
              <a:spcBef>
                <a:spcPts val="38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4.5x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38517" y="3292389"/>
            <a:ext cx="31602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4th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9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valuable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38517" y="3576082"/>
            <a:ext cx="3702651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manufacturer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headquartered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5th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9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valuable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world,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9x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smaller</a:t>
            </a:r>
            <a:r>
              <a:rPr dirty="0" sz="9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9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Hasbro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38517" y="4235250"/>
            <a:ext cx="3719816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4th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9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valuable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9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revenue,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brands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Magic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Gathering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trading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card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Headquartered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US,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Rhode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Island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32293" y="4351673"/>
            <a:ext cx="747696" cy="8676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16,125.9</a:t>
            </a:r>
          </a:p>
          <a:p>
            <a:pPr marL="147827" marR="0">
              <a:lnSpc>
                <a:spcPts val="1340"/>
              </a:lnSpc>
              <a:spcBef>
                <a:spcPts val="385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88.4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27932" y="4365994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13.9x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364942" y="4365993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18.4x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38517" y="4894532"/>
            <a:ext cx="3580845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Hornby</a:t>
            </a:r>
            <a:r>
              <a:rPr dirty="0" sz="9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PLC,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subsidiaries,</a:t>
            </a:r>
            <a:r>
              <a:rPr dirty="0" sz="9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engages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design,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development,</a:t>
            </a:r>
            <a:r>
              <a:rPr dirty="0" sz="9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9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9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interactive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727932" y="5025270"/>
            <a:ext cx="468938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23.6x</a:t>
            </a:r>
          </a:p>
          <a:p>
            <a:pPr marL="35038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6.6x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364942" y="5025270"/>
            <a:ext cx="468938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83.7x</a:t>
            </a:r>
          </a:p>
          <a:p>
            <a:pPr marL="88417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7x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38517" y="5531183"/>
            <a:ext cx="3527430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Headquartered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9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Character</a:t>
            </a:r>
            <a:r>
              <a:rPr dirty="0" sz="9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designs,</a:t>
            </a:r>
            <a:r>
              <a:rPr dirty="0" sz="9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develops,</a:t>
            </a:r>
            <a:r>
              <a:rPr dirty="0" sz="9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distributes</a:t>
            </a:r>
            <a:r>
              <a:rPr dirty="0" sz="9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toys,</a:t>
            </a:r>
          </a:p>
          <a:p>
            <a:pPr marL="91439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games,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gifts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9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Kingdom</a:t>
            </a:r>
            <a:r>
              <a:rPr dirty="0" sz="9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internationally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337449" y="5647530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107.5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75345" y="6129751"/>
            <a:ext cx="3158663" cy="235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expressed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0" marR="0">
              <a:lnSpc>
                <a:spcPts val="563"/>
              </a:lnSpc>
              <a:spcBef>
                <a:spcPts val="427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(Yahoo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Finance,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(Mattel</a:t>
            </a:r>
            <a:r>
              <a:rPr dirty="0" sz="500" spc="-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6318" y="280100"/>
            <a:ext cx="978676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  <a:r>
              <a:rPr dirty="0" sz="2800" spc="-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board,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margins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highlight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operational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efficiency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vertically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streamlined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6354" y="1222474"/>
            <a:ext cx="130031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Gross</a:t>
            </a:r>
            <a:r>
              <a:rPr dirty="0" sz="1400" spc="2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Margin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27925" y="1222474"/>
            <a:ext cx="144385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EBITDA</a:t>
            </a:r>
            <a:r>
              <a:rPr dirty="0" sz="1400" spc="-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Margin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37618" y="1222474"/>
            <a:ext cx="119244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EBIT</a:t>
            </a:r>
            <a:r>
              <a:rPr dirty="0" sz="14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Margin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90304" y="1222474"/>
            <a:ext cx="125235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Profit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1f5fa0"/>
                </a:solidFill>
                <a:latin typeface="SNUIJA+Arial-BoldMT"/>
                <a:cs typeface="SNUIJA+Arial-BoldMT"/>
              </a:rPr>
              <a:t>Margin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24499" y="1282412"/>
            <a:ext cx="1094176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-17">
                <a:solidFill>
                  <a:srgbClr val="1f5fa0"/>
                </a:solidFill>
                <a:latin typeface="SNUIJA+Arial-BoldMT"/>
                <a:cs typeface="SNUIJA+Arial-BoldMT"/>
              </a:rPr>
              <a:t>Takeaways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28162" y="1794537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72.7%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47464" y="1794537"/>
            <a:ext cx="1245406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526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45.7%</a:t>
            </a:r>
          </a:p>
          <a:p>
            <a:pPr marL="0" marR="0">
              <a:lnSpc>
                <a:spcPts val="1233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15.1%</a:t>
            </a:r>
          </a:p>
          <a:p>
            <a:pPr marL="735266" marR="0">
              <a:lnSpc>
                <a:spcPts val="1112"/>
              </a:lnSpc>
              <a:spcBef>
                <a:spcPts val="13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15.1%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30664" y="1794537"/>
            <a:ext cx="1266889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674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43.1%</a:t>
            </a:r>
          </a:p>
          <a:p>
            <a:pPr marL="0" marR="0">
              <a:lnSpc>
                <a:spcPts val="1233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10.7%</a:t>
            </a:r>
          </a:p>
          <a:p>
            <a:pPr marL="756749" marR="0">
              <a:lnSpc>
                <a:spcPts val="1112"/>
              </a:lnSpc>
              <a:spcBef>
                <a:spcPts val="13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10.7%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51995" y="1794537"/>
            <a:ext cx="1201696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155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34.5%</a:t>
            </a:r>
          </a:p>
          <a:p>
            <a:pPr marL="0" marR="0">
              <a:lnSpc>
                <a:spcPts val="1233"/>
              </a:lnSpc>
              <a:spcBef>
                <a:spcPts val="1395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6.7%</a:t>
            </a:r>
          </a:p>
          <a:p>
            <a:pPr marL="726595" marR="0">
              <a:lnSpc>
                <a:spcPts val="1112"/>
              </a:lnSpc>
              <a:spcBef>
                <a:spcPts val="13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6.2%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24499" y="1896322"/>
            <a:ext cx="1544748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17221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profitability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00544" y="2106782"/>
            <a:ext cx="11149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Median: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4472c4"/>
                </a:solidFill>
                <a:latin typeface="SNUIJA+Arial-BoldMT"/>
                <a:cs typeface="SNUIJA+Arial-BoldMT"/>
              </a:rPr>
              <a:t>44.8%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196711" y="2262082"/>
            <a:ext cx="1165273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128162" y="2431172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38.1%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196711" y="2627842"/>
            <a:ext cx="1818132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heightened</a:t>
            </a:r>
            <a:r>
              <a:rPr dirty="0" sz="12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when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compared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peers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all</a:t>
            </a:r>
            <a:r>
              <a:rPr dirty="0" sz="12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four</a:t>
            </a:r>
            <a:r>
              <a:rPr dirty="0" sz="12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margins</a:t>
            </a:r>
            <a:r>
              <a:rPr dirty="0" sz="12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are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higher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982730" y="2992796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17.1%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087414" y="2992796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13.7%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43552" y="2992796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16.5%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28162" y="3080202"/>
            <a:ext cx="511061" cy="806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48.2%</a:t>
            </a:r>
          </a:p>
          <a:p>
            <a:pPr marL="0" marR="0">
              <a:lnSpc>
                <a:spcPts val="1112"/>
              </a:lnSpc>
              <a:spcBef>
                <a:spcPts val="382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30.7%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024499" y="3542242"/>
            <a:ext cx="1998422" cy="1305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</a:p>
          <a:p>
            <a:pPr marL="17221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Gross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  <a:r>
              <a:rPr dirty="0" sz="12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27.9</a:t>
            </a:r>
          </a:p>
          <a:p>
            <a:pPr marL="172211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points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</a:p>
          <a:p>
            <a:pPr marL="17221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closest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</a:p>
          <a:p>
            <a:pPr marL="172211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22.2</a:t>
            </a:r>
            <a:r>
              <a:rPr dirty="0" sz="12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</a:p>
          <a:p>
            <a:pPr marL="172212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points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17221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closest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17769" y="3706844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8.1%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22452" y="3706844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6.2%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209074" y="3706844"/>
            <a:ext cx="37757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-1%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128162" y="4365994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50.5%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82730" y="4365994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18.0%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087414" y="4365994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13.7%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78590" y="4365994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6.7%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024500" y="5005281"/>
            <a:ext cx="2020237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</a:p>
          <a:p>
            <a:pPr marL="17221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competitive</a:t>
            </a:r>
            <a:r>
              <a:rPr dirty="0" sz="12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advantage</a:t>
            </a:r>
          </a:p>
          <a:p>
            <a:pPr marL="172211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</a:p>
          <a:p>
            <a:pPr marL="17221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COGS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128162" y="5025270"/>
            <a:ext cx="511061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44.8%</a:t>
            </a:r>
          </a:p>
          <a:p>
            <a:pPr marL="0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28.9%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017769" y="5025270"/>
            <a:ext cx="440712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5.6%</a:t>
            </a:r>
          </a:p>
          <a:p>
            <a:pPr marL="0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8.5%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122452" y="5025270"/>
            <a:ext cx="440712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1.6%</a:t>
            </a:r>
          </a:p>
          <a:p>
            <a:pPr marL="51861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178589" y="5025270"/>
            <a:ext cx="440712" cy="81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2.8%</a:t>
            </a:r>
          </a:p>
          <a:p>
            <a:pPr marL="0" marR="0">
              <a:lnSpc>
                <a:spcPts val="1112"/>
              </a:lnSpc>
              <a:spcBef>
                <a:spcPts val="39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8.7%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75345" y="6256073"/>
            <a:ext cx="315866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(Yahoo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Finance,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(Mattel</a:t>
            </a:r>
            <a:r>
              <a:rPr dirty="0" sz="500" spc="-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86109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EV/Sales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EV/EBITDA</a:t>
            </a:r>
            <a:r>
              <a:rPr dirty="0" sz="2800" spc="-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vs.</a:t>
            </a:r>
            <a:r>
              <a:rPr dirty="0" sz="2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compounded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25.5%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3.7x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faster</a:t>
            </a:r>
            <a:r>
              <a:rPr dirty="0" sz="1400" spc="-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closets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1226" y="1127606"/>
            <a:ext cx="313595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EV/Sales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vs.</a:t>
            </a:r>
            <a:r>
              <a:rPr dirty="0" sz="1200" spc="5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CAGR</a:t>
            </a:r>
            <a:r>
              <a:rPr dirty="0" sz="1200" spc="8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2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Takeaways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5751" y="1395020"/>
            <a:ext cx="294447" cy="2171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6.0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5.0</a:t>
            </a:r>
          </a:p>
          <a:p>
            <a:pPr marL="0" marR="0">
              <a:lnSpc>
                <a:spcPts val="898"/>
              </a:lnSpc>
              <a:spcBef>
                <a:spcPts val="4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4.0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</a:t>
            </a:r>
          </a:p>
          <a:p>
            <a:pPr marL="0" marR="0">
              <a:lnSpc>
                <a:spcPts val="898"/>
              </a:lnSpc>
              <a:spcBef>
                <a:spcPts val="4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  <a:p>
            <a:pPr marL="0" marR="0">
              <a:lnSpc>
                <a:spcPts val="898"/>
              </a:lnSpc>
              <a:spcBef>
                <a:spcPts val="4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62325" y="1409936"/>
            <a:ext cx="789962" cy="396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7085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3.7x</a:t>
            </a:r>
            <a:r>
              <a:rPr dirty="0" sz="800" spc="13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higher</a:t>
            </a:r>
          </a:p>
          <a:p>
            <a:pPr marL="59426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CAGR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than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next</a:t>
            </a:r>
            <a:r>
              <a:rPr dirty="0" sz="800" spc="4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84625" y="1535315"/>
            <a:ext cx="4965077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1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1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11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1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substantially</a:t>
            </a:r>
          </a:p>
          <a:p>
            <a:pPr marL="172212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1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11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1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peers</a:t>
            </a:r>
            <a:r>
              <a:rPr dirty="0" sz="11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1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closest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is</a:t>
            </a:r>
            <a:r>
              <a:rPr dirty="0" sz="1100" spc="1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</a:p>
          <a:p>
            <a:pPr marL="172212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Character</a:t>
            </a:r>
            <a:r>
              <a:rPr dirty="0" sz="11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Group</a:t>
            </a:r>
            <a:r>
              <a:rPr dirty="0" sz="11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almost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times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  <a:r>
              <a:rPr dirty="0" sz="11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84662" y="2152651"/>
            <a:ext cx="496489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metric,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 spc="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trading</a:t>
            </a:r>
            <a:r>
              <a:rPr dirty="0" sz="11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1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compared</a:t>
            </a:r>
            <a:r>
              <a:rPr dirty="0" sz="11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56696" y="2320339"/>
            <a:ext cx="297644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peers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highest</a:t>
            </a:r>
            <a:r>
              <a:rPr dirty="0" sz="11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EV/Sales</a:t>
            </a:r>
            <a:r>
              <a:rPr dirty="0" sz="11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84521" y="2602298"/>
            <a:ext cx="4965438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1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necessity</a:t>
            </a:r>
            <a:r>
              <a:rPr dirty="0" sz="1100" spc="2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24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create</a:t>
            </a:r>
            <a:r>
              <a:rPr dirty="0" sz="1100" spc="25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DCF</a:t>
            </a:r>
            <a:r>
              <a:rPr dirty="0" sz="1100" spc="2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  <a:r>
              <a:rPr dirty="0" sz="1100" spc="2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really</a:t>
            </a:r>
            <a:r>
              <a:rPr dirty="0" sz="11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understand</a:t>
            </a:r>
            <a:r>
              <a:rPr dirty="0" sz="11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31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value,</a:t>
            </a:r>
            <a:r>
              <a:rPr dirty="0" sz="11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operates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niche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comparisons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can</a:t>
            </a:r>
          </a:p>
          <a:p>
            <a:pPr marL="172317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mislead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6168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40147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94126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48105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02084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856063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10041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164020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17999" y="353533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471978" y="3535339"/>
            <a:ext cx="285490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  <a:r>
              <a:rPr dirty="0" sz="8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  <a:r>
              <a:rPr dirty="0" sz="8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14059" y="3665691"/>
            <a:ext cx="265975" cy="1682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  <a:p>
            <a:pPr marL="0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6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421623" y="3683548"/>
            <a:ext cx="1676986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5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(2017-2021)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814616" y="3677063"/>
            <a:ext cx="329902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EV/EBITDA</a:t>
            </a:r>
            <a:r>
              <a:rPr dirty="0" sz="1200" spc="-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vs.</a:t>
            </a:r>
            <a:r>
              <a:rPr dirty="0" sz="1200" spc="4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2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2">
                <a:solidFill>
                  <a:srgbClr val="1f5fa0"/>
                </a:solidFill>
                <a:latin typeface="SNUIJA+Arial-BoldMT"/>
                <a:cs typeface="SNUIJA+Arial-BoldMT"/>
              </a:rPr>
              <a:t>CAGR</a:t>
            </a:r>
            <a:r>
              <a:rPr dirty="0" sz="1200" spc="8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2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Takeaways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55886" y="4000186"/>
            <a:ext cx="1236447" cy="331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8239" marR="0">
              <a:lnSpc>
                <a:spcPts val="112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S&amp;P</a:t>
            </a:r>
            <a:r>
              <a:rPr dirty="0" sz="105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294400" y="4120945"/>
            <a:ext cx="498823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S&amp;P</a:t>
            </a:r>
            <a:r>
              <a:rPr dirty="0" sz="11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  <a:r>
              <a:rPr dirty="0" sz="11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EV/EBITDA</a:t>
            </a:r>
            <a:r>
              <a:rPr dirty="0" sz="1100" spc="1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1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ranging</a:t>
            </a:r>
            <a:r>
              <a:rPr dirty="0" sz="11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1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1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  <a:r>
              <a:rPr dirty="0" sz="11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466613" y="4288634"/>
            <a:ext cx="52653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points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294438" y="4570592"/>
            <a:ext cx="498987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EV/EBITDA</a:t>
            </a:r>
            <a:r>
              <a:rPr dirty="0" sz="11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1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11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points</a:t>
            </a:r>
            <a:r>
              <a:rPr dirty="0" sz="11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generally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considered</a:t>
            </a:r>
            <a:r>
              <a:rPr dirty="0" sz="11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healthy,</a:t>
            </a:r>
            <a:r>
              <a:rPr dirty="0" sz="11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although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66753" y="4738281"/>
            <a:ext cx="447739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definitive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parameter</a:t>
            </a:r>
            <a:r>
              <a:rPr dirty="0" sz="11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useful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compare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peers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294578" y="5020239"/>
            <a:ext cx="49895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GW’s</a:t>
            </a:r>
            <a:r>
              <a:rPr dirty="0" sz="11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EV/EBITDA</a:t>
            </a:r>
            <a:r>
              <a:rPr dirty="0" sz="110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12.6</a:t>
            </a:r>
            <a:r>
              <a:rPr dirty="0" sz="1100" spc="10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so</a:t>
            </a:r>
            <a:r>
              <a:rPr dirty="0" sz="11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ranges</a:t>
            </a:r>
            <a:r>
              <a:rPr dirty="0" sz="11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along</a:t>
            </a:r>
            <a:r>
              <a:rPr dirty="0" sz="11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spectrum</a:t>
            </a:r>
            <a:r>
              <a:rPr dirty="0" sz="11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S&amp;P</a:t>
            </a:r>
            <a:r>
              <a:rPr dirty="0" sz="11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466615" y="5187928"/>
            <a:ext cx="476288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peers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exemption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Mattel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70525" y="538692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70525" y="5578173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70525" y="576942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70525" y="596067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86213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42643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399072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555501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711931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868360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024790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181219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337648" y="60822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494078" y="6082281"/>
            <a:ext cx="289656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  <a:r>
              <a:rPr dirty="0" sz="800" spc="3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24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  <a:r>
              <a:rPr dirty="0" sz="8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351913" y="6213034"/>
            <a:ext cx="1676986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5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(2017-2021)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56501" y="6242718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774442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4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28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Comparables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companies'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multiples,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$90.4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2954" y="1128984"/>
            <a:ext cx="806128" cy="429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</a:p>
          <a:p>
            <a:pPr marL="132683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42363" y="1128983"/>
            <a:ext cx="608552" cy="429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238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Gross</a:t>
            </a:r>
          </a:p>
          <a:p>
            <a:pPr marL="0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58882" y="1128984"/>
            <a:ext cx="608552" cy="429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27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7" b="1">
                <a:solidFill>
                  <a:srgbClr val="ffffff"/>
                </a:solidFill>
                <a:latin typeface="Calibri"/>
                <a:cs typeface="Calibri"/>
              </a:rPr>
              <a:t>EBIT</a:t>
            </a:r>
          </a:p>
          <a:p>
            <a:pPr marL="0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85608" y="1128984"/>
            <a:ext cx="618793" cy="429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04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 b="1">
                <a:solidFill>
                  <a:srgbClr val="ffffff"/>
                </a:solidFill>
                <a:latin typeface="Calibri"/>
                <a:cs typeface="Calibri"/>
              </a:rPr>
              <a:t>EBITDA</a:t>
            </a:r>
          </a:p>
          <a:p>
            <a:pPr marL="0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32746" y="1128984"/>
            <a:ext cx="882430" cy="429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Net</a:t>
            </a:r>
            <a:r>
              <a:rPr dirty="0" sz="1200" spc="-6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</a:p>
          <a:p>
            <a:pPr marL="132684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Margin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24841" y="1128984"/>
            <a:ext cx="937546" cy="429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EV/Revenue</a:t>
            </a:r>
          </a:p>
          <a:p>
            <a:pPr marL="91859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spc="19" b="1">
                <a:solidFill>
                  <a:srgbClr val="ffffff"/>
                </a:solidFill>
                <a:latin typeface="Calibri"/>
                <a:cs typeface="Calibri"/>
              </a:rPr>
              <a:t>(FY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2021)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65903" y="1128984"/>
            <a:ext cx="720622" cy="429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237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EV/EBIT</a:t>
            </a:r>
          </a:p>
          <a:p>
            <a:pPr marL="0" marR="0">
              <a:lnSpc>
                <a:spcPts val="1471"/>
              </a:lnSpc>
              <a:spcBef>
                <a:spcPts val="135"/>
              </a:spcBef>
              <a:spcAft>
                <a:spcPts val="0"/>
              </a:spcAft>
            </a:pPr>
            <a:r>
              <a:rPr dirty="0" sz="1200" spc="19" b="1">
                <a:solidFill>
                  <a:srgbClr val="ffffff"/>
                </a:solidFill>
                <a:latin typeface="Calibri"/>
                <a:cs typeface="Calibri"/>
              </a:rPr>
              <a:t>(FY</a:t>
            </a:r>
            <a:r>
              <a:rPr dirty="0" sz="1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45" b="1">
                <a:solidFill>
                  <a:srgbClr val="ffffff"/>
                </a:solidFill>
                <a:latin typeface="Calibri"/>
                <a:cs typeface="Calibri"/>
              </a:rPr>
              <a:t>2021)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7171" y="1343312"/>
            <a:ext cx="752678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99000" y="1343312"/>
            <a:ext cx="1172613" cy="1153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5161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</a:p>
          <a:p>
            <a:pPr marL="81651" marR="0">
              <a:lnSpc>
                <a:spcPts val="1471"/>
              </a:lnSpc>
              <a:spcBef>
                <a:spcPts val="246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United</a:t>
            </a: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States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United</a:t>
            </a:r>
            <a:r>
              <a:rPr dirty="0" sz="12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6">
                <a:solidFill>
                  <a:srgbClr val="000000"/>
                </a:solidFill>
                <a:latin typeface="Calibri"/>
                <a:cs typeface="Calibri"/>
              </a:rPr>
              <a:t>Kingdom</a:t>
            </a:r>
          </a:p>
          <a:p>
            <a:pPr marL="81602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United</a:t>
            </a: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States</a:t>
            </a:r>
          </a:p>
          <a:p>
            <a:pPr marL="326557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Japan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782422" y="1343313"/>
            <a:ext cx="849784" cy="4495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EV/EBITDA</a:t>
            </a:r>
          </a:p>
          <a:p>
            <a:pPr marL="214331" marR="0">
              <a:lnSpc>
                <a:spcPts val="1471"/>
              </a:lnSpc>
              <a:spcBef>
                <a:spcPts val="24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4.5x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7072" y="1567848"/>
            <a:ext cx="1656608" cy="6944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8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21">
                <a:solidFill>
                  <a:srgbClr val="000000"/>
                </a:solidFill>
                <a:latin typeface="Calibri"/>
                <a:cs typeface="Calibri"/>
              </a:rPr>
              <a:t>JAKKS</a:t>
            </a:r>
            <a:r>
              <a:rPr dirty="0" sz="1200" spc="-4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2">
                <a:solidFill>
                  <a:srgbClr val="000000"/>
                </a:solidFill>
                <a:latin typeface="Calibri"/>
                <a:cs typeface="Calibri"/>
              </a:rPr>
              <a:t>Pacific,</a:t>
            </a:r>
            <a:r>
              <a:rPr dirty="0" sz="1200" spc="-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Inc.</a:t>
            </a:r>
          </a:p>
          <a:p>
            <a:pPr marL="5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12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Character</a:t>
            </a:r>
            <a:r>
              <a:rPr dirty="0" sz="1200" spc="-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Group</a:t>
            </a:r>
            <a:r>
              <a:rPr dirty="0" sz="12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29">
                <a:solidFill>
                  <a:srgbClr val="000000"/>
                </a:solidFill>
                <a:latin typeface="Calibri"/>
                <a:cs typeface="Calibri"/>
              </a:rPr>
              <a:t>plc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Mattel,</a:t>
            </a:r>
            <a:r>
              <a:rPr dirty="0" sz="12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Inc.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760594" y="1567847"/>
            <a:ext cx="501428" cy="45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228.5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107.5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393293" y="1567847"/>
            <a:ext cx="537684" cy="234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30.7%</a:t>
            </a:r>
          </a:p>
          <a:p>
            <a:pPr marL="51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28.9%</a:t>
            </a:r>
          </a:p>
          <a:p>
            <a:pPr marL="51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48.2%</a:t>
            </a:r>
          </a:p>
          <a:p>
            <a:pPr marL="51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38.1%</a:t>
            </a:r>
          </a:p>
          <a:p>
            <a:pPr marL="5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50.5%</a:t>
            </a:r>
          </a:p>
          <a:p>
            <a:pPr marL="154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44.8%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50.5%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28.9%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40.2%</a:t>
            </a:r>
          </a:p>
          <a:p>
            <a:pPr marL="0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41.4%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40432" y="1567847"/>
            <a:ext cx="455679" cy="45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6.2%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8.0%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056899" y="1567847"/>
            <a:ext cx="455679" cy="45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8.1%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8.5%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06051" y="1567847"/>
            <a:ext cx="537684" cy="234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359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0">
                <a:solidFill>
                  <a:srgbClr val="000000"/>
                </a:solidFill>
                <a:latin typeface="Calibri"/>
                <a:cs typeface="Calibri"/>
              </a:rPr>
              <a:t>-1.0%</a:t>
            </a:r>
          </a:p>
          <a:p>
            <a:pPr marL="40928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8.7%</a:t>
            </a:r>
          </a:p>
          <a:p>
            <a:pPr marL="51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16.5%</a:t>
            </a:r>
          </a:p>
          <a:p>
            <a:pPr marL="40927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6.2%</a:t>
            </a:r>
          </a:p>
          <a:p>
            <a:pPr marL="40927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6.7%</a:t>
            </a:r>
          </a:p>
          <a:p>
            <a:pPr marL="41030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2.8%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16.5%</a:t>
            </a:r>
          </a:p>
          <a:p>
            <a:pPr marL="10258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14" b="1">
                <a:solidFill>
                  <a:srgbClr val="000000"/>
                </a:solidFill>
                <a:latin typeface="Calibri"/>
                <a:cs typeface="Calibri"/>
              </a:rPr>
              <a:t>-1.0%</a:t>
            </a:r>
          </a:p>
          <a:p>
            <a:pPr marL="40877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6.7%</a:t>
            </a:r>
          </a:p>
          <a:p>
            <a:pPr marL="40876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6.4%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79847" y="1567847"/>
            <a:ext cx="418825" cy="2347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0.4x</a:t>
            </a:r>
          </a:p>
          <a:p>
            <a:pPr marL="51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0.6x</a:t>
            </a:r>
          </a:p>
          <a:p>
            <a:pPr marL="51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2.0x</a:t>
            </a:r>
          </a:p>
          <a:p>
            <a:pPr marL="51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2.1x</a:t>
            </a:r>
          </a:p>
          <a:p>
            <a:pPr marL="51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2.5x</a:t>
            </a:r>
          </a:p>
          <a:p>
            <a:pPr marL="154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1.3x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2.5x</a:t>
            </a:r>
          </a:p>
          <a:p>
            <a:pPr marL="1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0.4x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1.5x</a:t>
            </a:r>
          </a:p>
          <a:p>
            <a:pPr marL="0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1.6x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29101" y="1567847"/>
            <a:ext cx="412545" cy="459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5.9x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7.0x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96703" y="1802589"/>
            <a:ext cx="412545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6.6x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576876" y="2037279"/>
            <a:ext cx="694818" cy="929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7">
                <a:solidFill>
                  <a:srgbClr val="000000"/>
                </a:solidFill>
                <a:latin typeface="Calibri"/>
                <a:cs typeface="Calibri"/>
              </a:rPr>
              <a:t>10,745.9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7">
                <a:solidFill>
                  <a:srgbClr val="000000"/>
                </a:solidFill>
                <a:latin typeface="Calibri"/>
                <a:cs typeface="Calibri"/>
              </a:rPr>
              <a:t>15,036.5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7">
                <a:solidFill>
                  <a:srgbClr val="000000"/>
                </a:solidFill>
                <a:latin typeface="Calibri"/>
                <a:cs typeface="Calibri"/>
              </a:rPr>
              <a:t>16,125.9</a:t>
            </a:r>
          </a:p>
          <a:p>
            <a:pPr marL="255162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88.4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09811" y="2037279"/>
            <a:ext cx="533274" cy="929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13.7%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10.7%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13.7%</a:t>
            </a:r>
          </a:p>
          <a:p>
            <a:pPr marL="30722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1.6%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026279" y="2037279"/>
            <a:ext cx="533274" cy="9292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17.1%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15.1%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18.0%</a:t>
            </a:r>
          </a:p>
          <a:p>
            <a:pPr marL="30722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4">
                <a:solidFill>
                  <a:srgbClr val="000000"/>
                </a:solidFill>
                <a:latin typeface="Calibri"/>
                <a:cs typeface="Calibri"/>
              </a:rPr>
              <a:t>5.6%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98431" y="2037279"/>
            <a:ext cx="496420" cy="1398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14.4x</a:t>
            </a:r>
          </a:p>
          <a:p>
            <a:pPr marL="5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19.6x</a:t>
            </a:r>
          </a:p>
          <a:p>
            <a:pPr marL="5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18.4x</a:t>
            </a:r>
          </a:p>
          <a:p>
            <a:pPr marL="153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83.7x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83.7x</a:t>
            </a:r>
          </a:p>
          <a:p>
            <a:pPr marL="30619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5.9x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955775" y="2037279"/>
            <a:ext cx="496420" cy="1398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11.5x</a:t>
            </a:r>
          </a:p>
          <a:p>
            <a:pPr marL="5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14.9x</a:t>
            </a:r>
          </a:p>
          <a:p>
            <a:pPr marL="5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13.9x</a:t>
            </a:r>
          </a:p>
          <a:p>
            <a:pPr marL="153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23.6x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23.6x</a:t>
            </a:r>
          </a:p>
          <a:p>
            <a:pPr marL="40877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4.5x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37071" y="2271969"/>
            <a:ext cx="2018723" cy="9395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3">
                <a:solidFill>
                  <a:srgbClr val="000000"/>
                </a:solidFill>
                <a:latin typeface="Calibri"/>
                <a:cs typeface="Calibri"/>
              </a:rPr>
              <a:t>BANDAI</a:t>
            </a:r>
            <a:r>
              <a:rPr dirty="0" sz="1200" spc="-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NAMCO</a:t>
            </a:r>
            <a:r>
              <a:rPr dirty="0" sz="1200" spc="-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5">
                <a:solidFill>
                  <a:srgbClr val="000000"/>
                </a:solidFill>
                <a:latin typeface="Calibri"/>
                <a:cs typeface="Calibri"/>
              </a:rPr>
              <a:t>Holdings</a:t>
            </a:r>
            <a:r>
              <a:rPr dirty="0" sz="1200" spc="-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Inc.</a:t>
            </a:r>
          </a:p>
          <a:p>
            <a:pPr marL="0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Hasbro,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Inc.</a:t>
            </a:r>
          </a:p>
          <a:p>
            <a:pPr marL="0" marR="0">
              <a:lnSpc>
                <a:spcPts val="1471"/>
              </a:lnSpc>
              <a:spcBef>
                <a:spcPts val="376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Hornby</a:t>
            </a:r>
            <a:r>
              <a:rPr dirty="0" sz="12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PLC</a:t>
            </a:r>
          </a:p>
          <a:p>
            <a:pPr marL="103" marR="0">
              <a:lnSpc>
                <a:spcPts val="1471"/>
              </a:lnSpc>
              <a:spcBef>
                <a:spcPts val="408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High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199000" y="2506660"/>
            <a:ext cx="1172613" cy="45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1601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United</a:t>
            </a:r>
            <a:r>
              <a:rPr dirty="0" sz="1200" spc="-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States</a:t>
            </a:r>
          </a:p>
          <a:p>
            <a:pPr marL="0" marR="0">
              <a:lnSpc>
                <a:spcPts val="1471"/>
              </a:lnSpc>
              <a:spcBef>
                <a:spcPts val="328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United</a:t>
            </a:r>
            <a:r>
              <a:rPr dirty="0" sz="1200" spc="-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6">
                <a:solidFill>
                  <a:srgbClr val="000000"/>
                </a:solidFill>
                <a:latin typeface="Calibri"/>
                <a:cs typeface="Calibri"/>
              </a:rPr>
              <a:t>Kingdom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209761" y="2976241"/>
            <a:ext cx="537684" cy="459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13.7%</a:t>
            </a:r>
          </a:p>
          <a:p>
            <a:pPr marL="30619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1.6%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26228" y="2976241"/>
            <a:ext cx="537684" cy="459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18.0%</a:t>
            </a:r>
          </a:p>
          <a:p>
            <a:pPr marL="30619" marR="0">
              <a:lnSpc>
                <a:spcPts val="1471"/>
              </a:lnSpc>
              <a:spcBef>
                <a:spcPts val="326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5.6%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37021" y="3221188"/>
            <a:ext cx="413517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4" b="1">
                <a:solidFill>
                  <a:srgbClr val="000000"/>
                </a:solidFill>
                <a:latin typeface="Calibri"/>
                <a:cs typeface="Calibri"/>
              </a:rPr>
              <a:t>Low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37022" y="3455878"/>
            <a:ext cx="521014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Mean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240381" y="3445621"/>
            <a:ext cx="460089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9.0%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026228" y="3445621"/>
            <a:ext cx="537684" cy="469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12.1%</a:t>
            </a:r>
          </a:p>
          <a:p>
            <a:pPr marL="0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11.8%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098430" y="3445621"/>
            <a:ext cx="496420" cy="469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24.8x</a:t>
            </a:r>
          </a:p>
          <a:p>
            <a:pPr marL="0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16.4x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955775" y="3445621"/>
            <a:ext cx="496420" cy="469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12.5x</a:t>
            </a:r>
          </a:p>
          <a:p>
            <a:pPr marL="0" marR="0">
              <a:lnSpc>
                <a:spcPts val="1471"/>
              </a:lnSpc>
              <a:spcBef>
                <a:spcPts val="407"/>
              </a:spcBef>
              <a:spcAft>
                <a:spcPts val="0"/>
              </a:spcAft>
            </a:pPr>
            <a:r>
              <a:rPr dirty="0" sz="1200" spc="-34" b="1">
                <a:solidFill>
                  <a:srgbClr val="000000"/>
                </a:solidFill>
                <a:latin typeface="Calibri"/>
                <a:cs typeface="Calibri"/>
              </a:rPr>
              <a:t>12.7x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37021" y="3690569"/>
            <a:ext cx="642559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Median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240380" y="3690569"/>
            <a:ext cx="460089" cy="224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0" b="1">
                <a:solidFill>
                  <a:srgbClr val="000000"/>
                </a:solidFill>
                <a:latin typeface="Calibri"/>
                <a:cs typeface="Calibri"/>
              </a:rPr>
              <a:t>9.3%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37030" y="4052421"/>
            <a:ext cx="858869" cy="196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EBITDA,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34">
                <a:solidFill>
                  <a:srgbClr val="000000"/>
                </a:solidFill>
                <a:latin typeface="Calibri"/>
                <a:cs typeface="Calibri"/>
              </a:rPr>
              <a:t>2021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540160" y="4052420"/>
            <a:ext cx="597431" cy="9125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57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228.8</a:t>
            </a:r>
          </a:p>
          <a:p>
            <a:pPr marL="152394" marR="0">
              <a:lnSpc>
                <a:spcPts val="1245"/>
              </a:lnSpc>
              <a:spcBef>
                <a:spcPts val="254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12.7x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2,911.5</a:t>
            </a:r>
          </a:p>
          <a:p>
            <a:pPr marL="12953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7">
                <a:solidFill>
                  <a:srgbClr val="000000"/>
                </a:solidFill>
                <a:latin typeface="Calibri"/>
                <a:cs typeface="Calibri"/>
              </a:rPr>
              <a:t>(66.7)</a:t>
            </a:r>
          </a:p>
          <a:p>
            <a:pPr marL="22859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472237" y="4107272"/>
            <a:ext cx="1391318" cy="386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Sensitivity</a:t>
            </a:r>
            <a:r>
              <a:rPr dirty="0" sz="1000" spc="11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</a:p>
          <a:p>
            <a:pPr marL="556285" marR="0">
              <a:lnSpc>
                <a:spcPts val="1245"/>
              </a:lnSpc>
              <a:spcBef>
                <a:spcPts val="25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2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37030" y="4225502"/>
            <a:ext cx="1231170" cy="5641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EV/EBITDA</a:t>
            </a:r>
            <a:r>
              <a:rPr dirty="0" sz="1000" spc="3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dirty="0" sz="1000" baseline="48002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0">
                <a:solidFill>
                  <a:srgbClr val="000000"/>
                </a:solidFill>
                <a:latin typeface="Calibri"/>
                <a:cs typeface="Calibri"/>
              </a:rPr>
              <a:t>Enterprise</a:t>
            </a:r>
            <a:r>
              <a:rPr dirty="0" sz="10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  <a:p>
            <a:pPr marL="11429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7" i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8" i="1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298706" y="4472999"/>
            <a:ext cx="553842" cy="196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ffc000"/>
                </a:solidFill>
                <a:latin typeface="Calibri"/>
                <a:cs typeface="Calibri"/>
              </a:rPr>
              <a:t>5,487.2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908306" y="4472999"/>
            <a:ext cx="597534" cy="721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76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11.7x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2,682.6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2,736.8</a:t>
            </a:r>
          </a:p>
          <a:p>
            <a:pPr marL="16789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83.4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670428" y="4472999"/>
            <a:ext cx="597404" cy="721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46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12.2x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2,797.0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2,851.2</a:t>
            </a:r>
          </a:p>
          <a:p>
            <a:pPr marL="16789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86.9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280073" y="4472999"/>
            <a:ext cx="597404" cy="721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46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12.7x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2,911.5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2,965.6</a:t>
            </a:r>
          </a:p>
          <a:p>
            <a:pPr marL="16789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90.4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889719" y="4472999"/>
            <a:ext cx="597403" cy="7219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45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13.2x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3,025.9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3,080.1</a:t>
            </a:r>
          </a:p>
          <a:p>
            <a:pPr marL="16789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93.9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651709" y="4472999"/>
            <a:ext cx="445058" cy="196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13.7x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016768" y="4648251"/>
            <a:ext cx="289157" cy="196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EV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499364" y="4648251"/>
            <a:ext cx="553973" cy="5467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3,140.3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3,194.5</a:t>
            </a:r>
          </a:p>
          <a:p>
            <a:pPr marL="16789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97.4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51326" y="4768735"/>
            <a:ext cx="957803" cy="196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0" i="1">
                <a:solidFill>
                  <a:srgbClr val="000000"/>
                </a:solidFill>
                <a:latin typeface="Calibri"/>
                <a:cs typeface="Calibri"/>
              </a:rPr>
              <a:t>Preferred</a:t>
            </a:r>
            <a:r>
              <a:rPr dirty="0" sz="1000" spc="2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1" i="1">
                <a:solidFill>
                  <a:srgbClr val="000000"/>
                </a:solidFill>
                <a:latin typeface="Calibri"/>
                <a:cs typeface="Calibri"/>
              </a:rPr>
              <a:t>stock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016900" y="4823503"/>
            <a:ext cx="757844" cy="3714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0">
                <a:solidFill>
                  <a:srgbClr val="000000"/>
                </a:solidFill>
                <a:latin typeface="Calibri"/>
                <a:cs typeface="Calibri"/>
              </a:rPr>
              <a:t>Eqty</a:t>
            </a:r>
            <a:r>
              <a:rPr dirty="0" sz="1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  <a:p>
            <a:pPr marL="1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1">
                <a:solidFill>
                  <a:srgbClr val="000000"/>
                </a:solidFill>
                <a:latin typeface="Calibri"/>
                <a:cs typeface="Calibri"/>
              </a:rPr>
              <a:t>Price/share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37034" y="4944003"/>
            <a:ext cx="1680343" cy="89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293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8" i="1">
                <a:solidFill>
                  <a:srgbClr val="000000"/>
                </a:solidFill>
                <a:latin typeface="Calibri"/>
                <a:cs typeface="Calibri"/>
              </a:rPr>
              <a:t>Non-controlling</a:t>
            </a:r>
            <a:r>
              <a:rPr dirty="0" sz="1000" spc="21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6" i="1">
                <a:solidFill>
                  <a:srgbClr val="000000"/>
                </a:solidFill>
                <a:latin typeface="Calibri"/>
                <a:cs typeface="Calibri"/>
              </a:rPr>
              <a:t>interest</a:t>
            </a:r>
          </a:p>
          <a:p>
            <a:pPr marL="11429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000" spc="1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5" i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000" spc="1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0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000" spc="1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 i="1">
                <a:solidFill>
                  <a:srgbClr val="000000"/>
                </a:solidFill>
                <a:latin typeface="Calibri"/>
                <a:cs typeface="Calibri"/>
              </a:rPr>
              <a:t>equivalents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1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  <a:r>
              <a:rPr dirty="0" sz="1000" spc="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  <a:p>
            <a:pPr marL="11429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0" i="1">
                <a:solidFill>
                  <a:srgbClr val="000000"/>
                </a:solidFill>
                <a:latin typeface="Calibri"/>
                <a:cs typeface="Calibri"/>
              </a:rPr>
              <a:t>Shares</a:t>
            </a:r>
            <a:r>
              <a:rPr dirty="0" sz="1000" spc="2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4" i="1">
                <a:solidFill>
                  <a:srgbClr val="000000"/>
                </a:solidFill>
                <a:latin typeface="Calibri"/>
                <a:cs typeface="Calibri"/>
              </a:rPr>
              <a:t>outstanding</a:t>
            </a:r>
          </a:p>
          <a:p>
            <a:pPr marL="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Implied</a:t>
            </a:r>
            <a:r>
              <a:rPr dirty="0" sz="10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4">
                <a:solidFill>
                  <a:srgbClr val="000000"/>
                </a:solidFill>
                <a:latin typeface="Calibri"/>
                <a:cs typeface="Calibri"/>
              </a:rPr>
              <a:t>share</a:t>
            </a:r>
            <a:r>
              <a:rPr dirty="0" sz="1000" spc="-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768755" y="4944003"/>
            <a:ext cx="192057" cy="196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540164" y="5119271"/>
            <a:ext cx="553812" cy="546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55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120.8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2,965.6</a:t>
            </a:r>
          </a:p>
          <a:p>
            <a:pPr marL="16763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32.8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429870" y="5388783"/>
            <a:ext cx="7399450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  <a:r>
              <a:rPr dirty="0" sz="11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1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easily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manipulated,</a:t>
            </a:r>
            <a:r>
              <a:rPr dirty="0" sz="11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  <a:r>
              <a:rPr dirty="0" sz="11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completely</a:t>
            </a:r>
            <a:r>
              <a:rPr dirty="0" sz="11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relative</a:t>
            </a:r>
            <a:r>
              <a:rPr dirty="0" sz="11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chosen</a:t>
            </a:r>
            <a:r>
              <a:rPr dirty="0" sz="11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  <a:r>
              <a:rPr dirty="0" sz="11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group.</a:t>
            </a:r>
          </a:p>
          <a:p>
            <a:pPr marL="172037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Therefore,</a:t>
            </a:r>
            <a:r>
              <a:rPr dirty="0" sz="1100" spc="16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21">
                <a:solidFill>
                  <a:srgbClr val="000000"/>
                </a:solidFill>
                <a:latin typeface="SNUIJA+Arial-BoldMT"/>
                <a:cs typeface="SNUIJA+Arial-BoldMT"/>
              </a:rPr>
              <a:t>we</a:t>
            </a:r>
            <a:r>
              <a:rPr dirty="0" sz="1100" spc="1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will</a:t>
            </a:r>
            <a:r>
              <a:rPr dirty="0" sz="1100" spc="1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utilize</a:t>
            </a:r>
            <a:r>
              <a:rPr dirty="0" sz="1100" spc="1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</a:t>
            </a:r>
            <a:r>
              <a:rPr dirty="0" sz="1100" spc="1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additional</a:t>
            </a:r>
            <a:r>
              <a:rPr dirty="0" sz="1100" spc="1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valuation</a:t>
            </a:r>
            <a:r>
              <a:rPr dirty="0" sz="1100" spc="1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methodology,</a:t>
            </a:r>
            <a:r>
              <a:rPr dirty="0" sz="1100" spc="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Discounted</a:t>
            </a:r>
            <a:r>
              <a:rPr dirty="0" sz="1100" spc="1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Cash</a:t>
            </a:r>
            <a:r>
              <a:rPr dirty="0" sz="1100" spc="1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Flow</a:t>
            </a:r>
            <a:r>
              <a:rPr dirty="0" sz="1100" spc="19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  <a:r>
              <a:rPr dirty="0" sz="1100" spc="1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(DCF),</a:t>
            </a:r>
            <a:r>
              <a:rPr dirty="0" sz="1100" spc="1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  <a:p>
            <a:pPr marL="172317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allocate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weight</a:t>
            </a:r>
            <a:r>
              <a:rPr dirty="0" sz="1100" spc="-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each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Equity</a:t>
            </a:r>
            <a:r>
              <a:rPr dirty="0" sz="11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come</a:t>
            </a:r>
            <a:r>
              <a:rPr dirty="0" sz="11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100" spc="-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fair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price.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3707800" y="5645075"/>
            <a:ext cx="385933" cy="1962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90.4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29417" y="5910328"/>
            <a:ext cx="3096196" cy="1590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5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(1)</a:t>
            </a:r>
            <a:r>
              <a:rPr dirty="0" sz="800" spc="-1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16" b="1">
                <a:solidFill>
                  <a:srgbClr val="000000"/>
                </a:solidFill>
                <a:latin typeface="Calibri"/>
                <a:cs typeface="Calibri"/>
              </a:rPr>
              <a:t>Median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20" b="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dirty="0" sz="800" spc="3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14" b="1">
                <a:solidFill>
                  <a:srgbClr val="000000"/>
                </a:solidFill>
                <a:latin typeface="Calibri"/>
                <a:cs typeface="Calibri"/>
              </a:rPr>
              <a:t>comparable</a:t>
            </a:r>
            <a:r>
              <a:rPr dirty="0" sz="800" spc="3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11" b="1">
                <a:solidFill>
                  <a:srgbClr val="000000"/>
                </a:solidFill>
                <a:latin typeface="Calibri"/>
                <a:cs typeface="Calibri"/>
              </a:rPr>
              <a:t>companies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table;</a:t>
            </a:r>
            <a:r>
              <a:rPr dirty="0" sz="800" spc="2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2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800" spc="-3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eliminate</a:t>
            </a:r>
            <a:r>
              <a:rPr dirty="0" sz="800" spc="2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outliers.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56501" y="6259652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08771" y="2562285"/>
            <a:ext cx="5249320" cy="6476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9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III.</a:t>
            </a:r>
            <a:r>
              <a:rPr dirty="0" sz="4300" spc="5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Financial</a:t>
            </a:r>
            <a:r>
              <a:rPr dirty="0" sz="4300" spc="-26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595959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767171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0498" y="5655462"/>
            <a:ext cx="2472928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9">
                <a:solidFill>
                  <a:srgbClr val="595959"/>
                </a:solidFill>
                <a:latin typeface="HMFTPS+ArialMT"/>
                <a:cs typeface="HMFTPS+ArialMT"/>
              </a:rPr>
              <a:t>COMPARABLES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3470" y="5655462"/>
            <a:ext cx="2167532" cy="707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DISCOUNTED</a:t>
            </a:r>
          </a:p>
          <a:p>
            <a:pPr marL="100584" marR="0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CASH</a:t>
            </a:r>
            <a:r>
              <a:rPr dirty="0" sz="2400" spc="1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FLOW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86078" y="5655462"/>
            <a:ext cx="193089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767171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67171"/>
                </a:solidFill>
                <a:latin typeface="HMFTPS+ArialMT"/>
                <a:cs typeface="HMFTPS+ArialMT"/>
              </a:rPr>
              <a:t>49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29302" y="652083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767171"/>
                </a:solidFill>
                <a:latin typeface="HMFTPS+ArialMT"/>
                <a:cs typeface="HMFTPS+ArialMT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167" y="379880"/>
            <a:ext cx="411443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Executive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Summary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Should</a:t>
            </a:r>
            <a:r>
              <a:rPr dirty="0" sz="1400" spc="-17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acquire</a:t>
            </a:r>
            <a:r>
              <a:rPr dirty="0" sz="1400" spc="-42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2c8e"/>
                </a:solidFill>
                <a:latin typeface="HMFTPS+ArialMT"/>
                <a:cs typeface="HMFTPS+ArialMT"/>
              </a:rPr>
              <a:t>Workshop?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1250" y="1138917"/>
            <a:ext cx="10770311" cy="6900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400" spc="15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400" spc="1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Holding</a:t>
            </a:r>
            <a:r>
              <a:rPr dirty="0" sz="1400" spc="1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Inc,</a:t>
            </a:r>
            <a:r>
              <a:rPr dirty="0" sz="1400" spc="1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1400" spc="1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worldwide</a:t>
            </a:r>
            <a:r>
              <a:rPr dirty="0" sz="1400" spc="1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leading</a:t>
            </a:r>
            <a:r>
              <a:rPr dirty="0" sz="1400" spc="1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Japanese</a:t>
            </a:r>
            <a:r>
              <a:rPr dirty="0" sz="1400" spc="1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developer</a:t>
            </a:r>
            <a:r>
              <a:rPr dirty="0" sz="1400" spc="1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400" spc="1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entertainment-related</a:t>
            </a:r>
            <a:r>
              <a:rPr dirty="0" sz="1400" spc="1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products</a:t>
            </a:r>
            <a:r>
              <a:rPr dirty="0" sz="1400" spc="1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400" spc="1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services,</a:t>
            </a:r>
            <a:r>
              <a:rPr dirty="0" sz="1400" spc="1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aims</a:t>
            </a:r>
            <a:r>
              <a:rPr dirty="0" sz="1400" spc="1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400" spc="1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expand</a:t>
            </a:r>
          </a:p>
          <a:p>
            <a:pPr marL="0" marR="0">
              <a:lnSpc>
                <a:spcPts val="1568"/>
              </a:lnSpc>
              <a:spcBef>
                <a:spcPts val="22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its</a:t>
            </a:r>
            <a:r>
              <a:rPr dirty="0" sz="1400" spc="1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geographic</a:t>
            </a:r>
            <a:r>
              <a:rPr dirty="0" sz="1400" spc="17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footprint</a:t>
            </a:r>
            <a:r>
              <a:rPr dirty="0" sz="1400" spc="17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400" spc="1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400" spc="1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West</a:t>
            </a:r>
            <a:r>
              <a:rPr dirty="0" sz="1400" spc="1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400" spc="16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strengthen</a:t>
            </a:r>
            <a:r>
              <a:rPr dirty="0" sz="1400" spc="17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its</a:t>
            </a:r>
            <a:r>
              <a:rPr dirty="0" sz="1400" spc="1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IP</a:t>
            </a:r>
            <a:r>
              <a:rPr dirty="0" sz="1400" spc="1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portfolio</a:t>
            </a:r>
            <a:r>
              <a:rPr dirty="0" sz="1400" spc="1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through</a:t>
            </a:r>
            <a:r>
              <a:rPr dirty="0" sz="1400" spc="1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1400" spc="1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potential</a:t>
            </a:r>
            <a:r>
              <a:rPr dirty="0" sz="1400" spc="1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acquisition</a:t>
            </a:r>
            <a:r>
              <a:rPr dirty="0" sz="1400" spc="1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 spc="-11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400" spc="17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400" spc="1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400" spc="1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1400" spc="16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(UK),</a:t>
            </a:r>
            <a:r>
              <a:rPr dirty="0" sz="1400" spc="1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</a:p>
          <a:p>
            <a:pPr marL="177" marR="0">
              <a:lnSpc>
                <a:spcPts val="1568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worldwide</a:t>
            </a:r>
            <a:r>
              <a:rPr dirty="0" sz="1400" spc="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leading</a:t>
            </a:r>
            <a:r>
              <a:rPr dirty="0" sz="14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developer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4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manufacturer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400" spc="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miniature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figures</a:t>
            </a:r>
            <a:r>
              <a:rPr dirty="0" sz="14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4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4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based</a:t>
            </a:r>
            <a:r>
              <a:rPr dirty="0" sz="14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14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4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well</a:t>
            </a:r>
            <a:r>
              <a:rPr dirty="0" sz="1400" spc="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renowned</a:t>
            </a:r>
            <a:r>
              <a:rPr dirty="0" sz="14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400">
                <a:solidFill>
                  <a:srgbClr val="000000"/>
                </a:solidFill>
                <a:latin typeface="DKQSAH+Arial-ItalicMT"/>
                <a:cs typeface="DKQSAH+Arial-ItalicMT"/>
              </a:rPr>
              <a:t>franchise.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3892" y="2104945"/>
            <a:ext cx="7663556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Bandai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Namco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SNUIJA+Arial-BoldMT"/>
                <a:cs typeface="SNUIJA+Arial-BoldMT"/>
              </a:rPr>
              <a:t>should</a:t>
            </a:r>
            <a:r>
              <a:rPr dirty="0" sz="1600" spc="66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600">
                <a:solidFill>
                  <a:srgbClr val="ffffff"/>
                </a:solidFill>
                <a:latin typeface="SNUIJA+Arial-BoldMT"/>
                <a:cs typeface="SNUIJA+Arial-BoldMT"/>
              </a:rPr>
              <a:t>fully</a:t>
            </a:r>
            <a:r>
              <a:rPr dirty="0" sz="1600" spc="80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600">
                <a:solidFill>
                  <a:srgbClr val="ffffff"/>
                </a:solidFill>
                <a:latin typeface="SNUIJA+Arial-BoldMT"/>
                <a:cs typeface="SNUIJA+Arial-BoldMT"/>
              </a:rPr>
              <a:t>acquire</a:t>
            </a:r>
            <a:r>
              <a:rPr dirty="0" sz="1600" spc="59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Games</a:t>
            </a:r>
            <a:r>
              <a:rPr dirty="0" sz="1600" spc="2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Workshop,</a:t>
            </a:r>
            <a:r>
              <a:rPr dirty="0" sz="1600" spc="1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on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the</a:t>
            </a:r>
            <a:r>
              <a:rPr dirty="0" sz="1600" spc="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back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  <a:r>
              <a:rPr dirty="0" sz="1600" spc="1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the</a:t>
            </a:r>
            <a:r>
              <a:rPr dirty="0" sz="1600" spc="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600">
                <a:solidFill>
                  <a:srgbClr val="ffffff"/>
                </a:solidFill>
                <a:latin typeface="HMFTPS+ArialMT"/>
                <a:cs typeface="HMFTPS+ArialMT"/>
              </a:rPr>
              <a:t>deals’…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0536" y="2618413"/>
            <a:ext cx="1696627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Financial</a:t>
            </a:r>
            <a:r>
              <a:rPr dirty="0" sz="1800" spc="2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 spc="-29">
                <a:solidFill>
                  <a:srgbClr val="ffffff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82439" y="2610427"/>
            <a:ext cx="1370571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Strategic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Fit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2772" y="2618413"/>
            <a:ext cx="2334159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Acquisition</a:t>
            </a:r>
            <a:r>
              <a:rPr dirty="0" sz="1800" spc="2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800">
                <a:solidFill>
                  <a:srgbClr val="ffffff"/>
                </a:solidFill>
                <a:latin typeface="HMFTPS+ArialMT"/>
                <a:cs typeface="HMFTPS+ArialMT"/>
              </a:rPr>
              <a:t>Feasibility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25088" y="3852377"/>
            <a:ext cx="7096115" cy="5280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2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05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5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strengthens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5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-15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50" spc="10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  <a:r>
              <a:rPr dirty="0" sz="10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  <a:r>
              <a:rPr dirty="0" sz="10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(15.1%),</a:t>
            </a:r>
            <a:r>
              <a:rPr dirty="0" sz="10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  <a:p>
            <a:pPr marL="0" marR="0">
              <a:lnSpc>
                <a:spcPts val="1179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axis</a:t>
            </a:r>
            <a:r>
              <a:rPr dirty="0" sz="1050" spc="3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strategy,</a:t>
            </a:r>
            <a:r>
              <a:rPr dirty="0" sz="1050" spc="3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allowing</a:t>
            </a:r>
            <a:r>
              <a:rPr dirty="0" sz="10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05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05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5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9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10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0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($546</a:t>
            </a:r>
            <a:r>
              <a:rPr dirty="0" sz="105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mm),</a:t>
            </a:r>
            <a:r>
              <a:rPr dirty="0" sz="10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0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debt-to-EBITDA</a:t>
            </a:r>
          </a:p>
          <a:p>
            <a:pPr marL="0" marR="0">
              <a:lnSpc>
                <a:spcPts val="1179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05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worlds,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connecting</a:t>
            </a:r>
            <a:r>
              <a:rPr dirty="0" sz="10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05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050" spc="10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(0.4x);</a:t>
            </a:r>
            <a:r>
              <a:rPr dirty="0" sz="105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05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05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~76%</a:t>
            </a:r>
            <a:r>
              <a:rPr dirty="0" sz="1050" spc="7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debt</a:t>
            </a:r>
            <a:r>
              <a:rPr dirty="0" sz="1050" spc="8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~24%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4524" y="3885223"/>
            <a:ext cx="3541063" cy="551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3rd,</a:t>
            </a:r>
            <a:r>
              <a:rPr dirty="0" sz="11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undervaluing</a:t>
            </a:r>
          </a:p>
          <a:p>
            <a:pPr marL="140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$94.04</a:t>
            </a:r>
            <a:r>
              <a:rPr dirty="0" sz="1100" spc="15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100" spc="1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1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1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13">
                <a:solidFill>
                  <a:srgbClr val="00000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1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24%,</a:t>
            </a:r>
          </a:p>
          <a:p>
            <a:pPr marL="0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window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24954" y="4361572"/>
            <a:ext cx="704022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globe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79101" y="4359723"/>
            <a:ext cx="3539689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proposed,</a:t>
            </a:r>
            <a:r>
              <a:rPr dirty="0" sz="10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0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minimum</a:t>
            </a:r>
            <a:r>
              <a:rPr dirty="0" sz="105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IRR</a:t>
            </a:r>
            <a:r>
              <a:rPr dirty="0" sz="1050" spc="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10">
                <a:solidFill>
                  <a:srgbClr val="000000"/>
                </a:solidFill>
                <a:latin typeface="SNUIJA+Arial-BoldMT"/>
                <a:cs typeface="SNUIJA+Arial-BoldMT"/>
              </a:rPr>
              <a:t>10%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MOIC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4384" y="4494847"/>
            <a:ext cx="3541950" cy="5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100" spc="7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7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7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100" spc="7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reductions</a:t>
            </a:r>
            <a:r>
              <a:rPr dirty="0" sz="1100" spc="7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generation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amount</a:t>
            </a:r>
            <a:r>
              <a:rPr dirty="0" sz="11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$270.1</a:t>
            </a:r>
            <a:r>
              <a:rPr dirty="0" sz="1100" spc="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1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</a:p>
          <a:p>
            <a:pPr marL="0" marR="0">
              <a:lnSpc>
                <a:spcPts val="1233"/>
              </a:lnSpc>
              <a:spcBef>
                <a:spcPts val="1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79234" y="4530448"/>
            <a:ext cx="560791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1.4x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325271" y="4608605"/>
            <a:ext cx="3539082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50" spc="2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overseas’</a:t>
            </a:r>
            <a:r>
              <a:rPr dirty="0" sz="1050" spc="3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50" spc="3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5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325356" y="4775873"/>
            <a:ext cx="7095309" cy="1897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spc="10">
                <a:solidFill>
                  <a:srgbClr val="000000"/>
                </a:solidFill>
                <a:latin typeface="SNUIJA+Arial-BoldMT"/>
                <a:cs typeface="SNUIJA+Arial-BoldMT"/>
              </a:rPr>
              <a:t>22%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16">
                <a:solidFill>
                  <a:srgbClr val="000000"/>
                </a:solidFill>
                <a:latin typeface="SNUIJA+Arial-BoldMT"/>
                <a:cs typeface="SNUIJA+Arial-BoldMT"/>
              </a:rPr>
              <a:t>28%</a:t>
            </a:r>
            <a:r>
              <a:rPr dirty="0" sz="105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2026,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accelerating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50" spc="10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50" spc="7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50" spc="7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landscape</a:t>
            </a:r>
            <a:r>
              <a:rPr dirty="0" sz="1050" spc="7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50" spc="7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no</a:t>
            </a:r>
            <a:r>
              <a:rPr dirty="0" sz="1050" spc="7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regulatory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325356" y="4946836"/>
            <a:ext cx="2923041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879100" y="4944988"/>
            <a:ext cx="3541698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impediment</a:t>
            </a:r>
            <a:r>
              <a:rPr dirty="0" sz="1050" spc="1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risk</a:t>
            </a:r>
            <a:r>
              <a:rPr dirty="0" sz="1050" spc="1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5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5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threaten</a:t>
            </a:r>
            <a:r>
              <a:rPr dirty="0" sz="105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closure</a:t>
            </a:r>
            <a:r>
              <a:rPr dirty="0" sz="105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84244" y="5104472"/>
            <a:ext cx="3540784" cy="549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3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maximum</a:t>
            </a:r>
            <a:r>
              <a:rPr dirty="0" sz="1100" spc="3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purchase</a:t>
            </a:r>
            <a:r>
              <a:rPr dirty="0" sz="1100" spc="3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100" spc="3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3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$4,102.9</a:t>
            </a:r>
            <a:r>
              <a:rPr dirty="0" sz="1100" spc="37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100" spc="3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0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suggested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,</a:t>
            </a:r>
            <a:r>
              <a:rPr dirty="0" sz="1100" spc="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includes</a:t>
            </a:r>
            <a:r>
              <a:rPr dirty="0" sz="11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premium</a:t>
            </a:r>
            <a:r>
              <a:rPr dirty="0" sz="1100" spc="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range</a:t>
            </a:r>
            <a:r>
              <a:rPr dirty="0" sz="11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up</a:t>
            </a:r>
            <a:r>
              <a:rPr dirty="0" sz="11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</a:p>
          <a:p>
            <a:pPr marL="280" marR="0">
              <a:lnSpc>
                <a:spcPts val="1233"/>
              </a:lnSpc>
              <a:spcBef>
                <a:spcPts val="1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33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79234" y="5115712"/>
            <a:ext cx="406296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325271" y="5193822"/>
            <a:ext cx="3540309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5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5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  <a:r>
              <a:rPr dirty="0" sz="105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5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immediate</a:t>
            </a:r>
            <a:r>
              <a:rPr dirty="0" sz="10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  <a:r>
              <a:rPr dirty="0" sz="105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324955" y="5361137"/>
            <a:ext cx="7094636" cy="3588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1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in-house</a:t>
            </a:r>
            <a:r>
              <a:rPr dirty="0" sz="105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 spc="-15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50" spc="10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50" spc="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mix</a:t>
            </a:r>
            <a:r>
              <a:rPr dirty="0" sz="1050" spc="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5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53.4%,</a:t>
            </a:r>
            <a:r>
              <a:rPr dirty="0" sz="1050" spc="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105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cannot</a:t>
            </a:r>
            <a:r>
              <a:rPr dirty="0" sz="1050" spc="10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full</a:t>
            </a:r>
            <a:r>
              <a:rPr dirty="0" sz="1050" spc="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buyout</a:t>
            </a:r>
            <a:r>
              <a:rPr dirty="0" sz="1050" spc="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approach</a:t>
            </a:r>
            <a:r>
              <a:rPr dirty="0" sz="10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enables</a:t>
            </a:r>
            <a:r>
              <a:rPr dirty="0" sz="10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immediate</a:t>
            </a:r>
          </a:p>
          <a:p>
            <a:pPr marL="0" marR="0">
              <a:lnSpc>
                <a:spcPts val="1179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achieved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identified</a:t>
            </a:r>
            <a:r>
              <a:rPr dirty="0" sz="105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alternatives</a:t>
            </a:r>
            <a:r>
              <a:rPr dirty="0" sz="1050" spc="77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350893"/>
            <a:ext cx="927698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2800" spc="-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robust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trajectory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operational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performance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financial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199" y="1133255"/>
            <a:ext cx="138400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Profitability</a:t>
            </a:r>
            <a:r>
              <a:rPr dirty="0" sz="1100" spc="-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9805" y="1129808"/>
            <a:ext cx="11994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Liquidity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8411" y="1129808"/>
            <a:ext cx="12771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Efficiency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7018" y="1129808"/>
            <a:ext cx="123300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Leverage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15624" y="1129807"/>
            <a:ext cx="125768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DuPont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1199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3411" y="1540978"/>
            <a:ext cx="56147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6764" y="1540978"/>
            <a:ext cx="81217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Workshops'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31583" y="1540978"/>
            <a:ext cx="5182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Gross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99805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72017" y="1540978"/>
            <a:ext cx="2016657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working</a:t>
            </a:r>
            <a:r>
              <a:rPr dirty="0" sz="1000" spc="1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capital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flourished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4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past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3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3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3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4x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33x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038411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10623" y="1540978"/>
            <a:ext cx="2016534" cy="825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Asset</a:t>
            </a:r>
            <a:r>
              <a:rPr dirty="0" sz="1000" spc="6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  <a:r>
              <a:rPr dirty="0" sz="1000" spc="6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6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remained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stable</a:t>
            </a:r>
            <a:r>
              <a:rPr dirty="0" sz="1000" spc="5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5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5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</a:p>
          <a:p>
            <a:pPr marL="1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0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same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tied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2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77018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49229" y="1540978"/>
            <a:ext cx="2016638" cy="987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6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7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6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cash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flow</a:t>
            </a:r>
            <a:r>
              <a:rPr dirty="0" sz="1000" spc="1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enable</a:t>
            </a:r>
          </a:p>
          <a:p>
            <a:pPr marL="1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7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7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000" spc="7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1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little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non-leverage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4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4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4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Debt-to-EBITDA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below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0.5x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15624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87708" y="1540978"/>
            <a:ext cx="1973902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ROE</a:t>
            </a:r>
            <a:r>
              <a:rPr dirty="0" sz="1000" spc="1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ROA</a:t>
            </a:r>
            <a:r>
              <a:rPr dirty="0" sz="1000" spc="8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  <a:r>
              <a:rPr dirty="0" sz="10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</a:p>
          <a:p>
            <a:pPr marL="125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visible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  <a:p>
            <a:pPr marL="125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pandemic.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33285" y="1702508"/>
            <a:ext cx="2015627" cy="1148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Margin</a:t>
            </a:r>
            <a:r>
              <a:rPr dirty="0" sz="1000" spc="7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ranged</a:t>
            </a:r>
            <a:r>
              <a:rPr dirty="0" sz="1000" spc="7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67%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73%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peer's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heightening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ability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achieve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75809" y="2025569"/>
            <a:ext cx="649532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</a:p>
          <a:p>
            <a:pPr marL="321669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534200" y="2025569"/>
            <a:ext cx="2578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840564" y="2025569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44.8%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586062" y="2187100"/>
            <a:ext cx="76410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599736" y="2301448"/>
            <a:ext cx="196810" cy="778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60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772017" y="2301448"/>
            <a:ext cx="2016532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enabled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triple</a:t>
            </a:r>
            <a:r>
              <a:rPr dirty="0" sz="1000" spc="2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its</a:t>
            </a:r>
            <a:r>
              <a:rPr dirty="0" sz="1000" spc="2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dividends</a:t>
            </a:r>
            <a:r>
              <a:rPr dirty="0" sz="1000" spc="2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$30.4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0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$96.0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915552" y="230144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0087708" y="2301448"/>
            <a:ext cx="1973650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ROE</a:t>
            </a:r>
            <a:r>
              <a:rPr dirty="0" sz="1000" spc="5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5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13%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since</a:t>
            </a:r>
            <a:r>
              <a:rPr dirty="0" sz="1000" spc="3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2017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attributable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038470" y="246297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10374" y="2462979"/>
            <a:ext cx="2016532" cy="825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5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8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rotation</a:t>
            </a:r>
            <a:r>
              <a:rPr dirty="0" sz="1000" spc="8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252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inventory</a:t>
            </a:r>
            <a:r>
              <a:rPr dirty="0" sz="1000" spc="5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5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5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moved</a:t>
            </a:r>
            <a:r>
              <a:rPr dirty="0" sz="100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inventory</a:t>
            </a:r>
            <a:r>
              <a:rPr dirty="0" sz="1000" spc="1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turnover</a:t>
            </a:r>
            <a:r>
              <a:rPr dirty="0" sz="1000" spc="1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rate</a:t>
            </a:r>
            <a:r>
              <a:rPr dirty="0" sz="1000" spc="1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13x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2017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16x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476946" y="262450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649101" y="2624509"/>
            <a:ext cx="2016659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0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10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000" spc="3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3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projects</a:t>
            </a:r>
            <a:r>
              <a:rPr dirty="0" sz="1000" spc="3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financed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leverage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087581" y="2624509"/>
            <a:ext cx="78510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leadership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956202" y="2624509"/>
            <a:ext cx="37740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418024" y="2624509"/>
            <a:ext cx="6445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strategy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087581" y="2786039"/>
            <a:ext cx="197226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direction</a:t>
            </a:r>
            <a:r>
              <a:rPr dirty="0" sz="1000" spc="5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5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occurring</a:t>
            </a:r>
            <a:r>
              <a:rPr dirty="0" sz="1000" spc="5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771891" y="2900388"/>
            <a:ext cx="2016891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quick</a:t>
            </a:r>
            <a:r>
              <a:rPr dirty="0" sz="1000" spc="5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  <a:r>
              <a:rPr dirty="0" sz="1000" spc="5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4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current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ratios</a:t>
            </a:r>
            <a:r>
              <a:rPr dirty="0" sz="1000" spc="30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stayed</a:t>
            </a:r>
            <a:r>
              <a:rPr dirty="0" sz="10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consistently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61003" y="294757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33032" y="2947570"/>
            <a:ext cx="2016027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5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EBITDA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5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6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6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29%</a:t>
            </a:r>
            <a:r>
              <a:rPr dirty="0" sz="1000" spc="6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46%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5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5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also</a:t>
            </a:r>
            <a:r>
              <a:rPr dirty="0" sz="1000" spc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5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peer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15%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087581" y="2947570"/>
            <a:ext cx="982071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management’s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726113" y="2947570"/>
            <a:ext cx="948539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heightening</a:t>
            </a:r>
          </a:p>
          <a:p>
            <a:pPr marL="47244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ability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733495" y="2947570"/>
            <a:ext cx="328241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7007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087581" y="3270631"/>
            <a:ext cx="1973905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returns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invested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capital.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923212" y="3764650"/>
            <a:ext cx="59464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63562" y="3936100"/>
            <a:ext cx="76526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Gross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69975" y="3936100"/>
            <a:ext cx="8617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  <a:r>
              <a:rPr dirty="0" sz="8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892425" y="3929750"/>
            <a:ext cx="71972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Quick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754420" y="3929750"/>
            <a:ext cx="1208945" cy="297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Working</a:t>
            </a:r>
            <a:r>
              <a:rPr dirty="0" sz="8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</a:p>
          <a:p>
            <a:pPr marL="892764" marR="0">
              <a:lnSpc>
                <a:spcPts val="898"/>
              </a:lnSpc>
              <a:spcBef>
                <a:spcPts val="24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33x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305425" y="3936100"/>
            <a:ext cx="97426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Inventory</a:t>
            </a:r>
            <a:r>
              <a:rPr dirty="0" sz="8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508768" y="3936100"/>
            <a:ext cx="8079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Asset</a:t>
            </a:r>
            <a:r>
              <a:rPr dirty="0" sz="8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923111" y="3929759"/>
            <a:ext cx="890040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Debt-to-EBITDA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multiplier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9391" y="406082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423783" y="4060534"/>
            <a:ext cx="265975" cy="1710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</a:p>
          <a:p>
            <a:pPr marL="0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11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0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11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0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11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838310" y="4089007"/>
            <a:ext cx="265975" cy="931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</a:p>
          <a:p>
            <a:pPr marL="28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28" marR="0">
              <a:lnSpc>
                <a:spcPts val="898"/>
              </a:lnSpc>
              <a:spcBef>
                <a:spcPts val="119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28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305425" y="4101209"/>
            <a:ext cx="10623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collectibles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350050" y="408900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726857" y="4089007"/>
            <a:ext cx="322762" cy="1061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565" marR="0">
              <a:lnSpc>
                <a:spcPts val="898"/>
              </a:lnSpc>
              <a:spcBef>
                <a:spcPts val="53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56565" marR="0">
              <a:lnSpc>
                <a:spcPts val="898"/>
              </a:lnSpc>
              <a:spcBef>
                <a:spcPts val="5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565" marR="0">
              <a:lnSpc>
                <a:spcPts val="898"/>
              </a:lnSpc>
              <a:spcBef>
                <a:spcPts val="5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56565" marR="0">
              <a:lnSpc>
                <a:spcPts val="898"/>
              </a:lnSpc>
              <a:spcBef>
                <a:spcPts val="5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565" marR="0">
              <a:lnSpc>
                <a:spcPts val="898"/>
              </a:lnSpc>
              <a:spcBef>
                <a:spcPts val="58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318750" y="4094850"/>
            <a:ext cx="37366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0834701" y="4094850"/>
            <a:ext cx="37366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ROE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5856" y="4241763"/>
            <a:ext cx="265975" cy="17805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0" marR="0">
              <a:lnSpc>
                <a:spcPts val="898"/>
              </a:lnSpc>
              <a:spcBef>
                <a:spcPts val="5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5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5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490148" y="4281576"/>
            <a:ext cx="847992" cy="287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29x</a:t>
            </a:r>
          </a:p>
          <a:p>
            <a:pPr marL="531811" marR="0">
              <a:lnSpc>
                <a:spcPts val="898"/>
              </a:lnSpc>
              <a:spcBef>
                <a:spcPts val="16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27x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9001919" y="4393461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1.6x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15813" y="445846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72%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187477" y="4451813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73%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77764" y="448354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71%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9508331" y="4500413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181002" y="454588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68%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684239" y="455626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67%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350050" y="4543553"/>
            <a:ext cx="614233" cy="1567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  <a:r>
              <a:rPr dirty="0" sz="800" spc="7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7989094" y="4586184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1.3x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386123" y="4579388"/>
            <a:ext cx="356765" cy="46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67%</a:t>
            </a:r>
          </a:p>
          <a:p>
            <a:pPr marL="0" marR="0">
              <a:lnSpc>
                <a:spcPts val="898"/>
              </a:lnSpc>
              <a:spcBef>
                <a:spcPts val="150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495505" y="4630404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1.3x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553773" y="4668328"/>
            <a:ext cx="317029" cy="672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22x</a:t>
            </a:r>
          </a:p>
          <a:p>
            <a:pPr marL="0" marR="0">
              <a:lnSpc>
                <a:spcPts val="898"/>
              </a:lnSpc>
              <a:spcBef>
                <a:spcPts val="3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12x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890128" y="4680577"/>
            <a:ext cx="356765" cy="40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62%</a:t>
            </a:r>
          </a:p>
          <a:p>
            <a:pPr marL="27" marR="0">
              <a:lnSpc>
                <a:spcPts val="898"/>
              </a:lnSpc>
              <a:spcBef>
                <a:spcPts val="110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48%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1898217" y="4675063"/>
            <a:ext cx="356765" cy="4946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62%</a:t>
            </a:r>
          </a:p>
          <a:p>
            <a:pPr marL="0" marR="0">
              <a:lnSpc>
                <a:spcPts val="898"/>
              </a:lnSpc>
              <a:spcBef>
                <a:spcPts val="179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43%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7085584" y="4699656"/>
            <a:ext cx="31702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21x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079174" y="4771030"/>
            <a:ext cx="31702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20x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595466" y="4819309"/>
            <a:ext cx="31702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18x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1394133" y="4835577"/>
            <a:ext cx="356765" cy="497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53%</a:t>
            </a:r>
          </a:p>
          <a:p>
            <a:pPr marL="54" marR="0">
              <a:lnSpc>
                <a:spcPts val="898"/>
              </a:lnSpc>
              <a:spcBef>
                <a:spcPts val="18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34%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024237" y="491866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49%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2187477" y="4941355"/>
            <a:ext cx="356765" cy="3538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46%</a:t>
            </a:r>
          </a:p>
          <a:p>
            <a:pPr marL="0" marR="0">
              <a:lnSpc>
                <a:spcPts val="898"/>
              </a:lnSpc>
              <a:spcBef>
                <a:spcPts val="69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085551" y="4997933"/>
            <a:ext cx="558945" cy="1529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16x</a:t>
            </a:r>
            <a:r>
              <a:rPr dirty="0" sz="800" spc="5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684239" y="5102986"/>
            <a:ext cx="356765" cy="339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37%</a:t>
            </a:r>
          </a:p>
          <a:p>
            <a:pPr marL="0" marR="0">
              <a:lnSpc>
                <a:spcPts val="898"/>
              </a:lnSpc>
              <a:spcBef>
                <a:spcPts val="57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26%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5490148" y="5087578"/>
            <a:ext cx="847992" cy="283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14x</a:t>
            </a:r>
          </a:p>
          <a:p>
            <a:pPr marL="531811" marR="0">
              <a:lnSpc>
                <a:spcPts val="898"/>
              </a:lnSpc>
              <a:spcBef>
                <a:spcPts val="13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11x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77764" y="5106688"/>
            <a:ext cx="356765" cy="32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37%</a:t>
            </a:r>
          </a:p>
          <a:p>
            <a:pPr marL="0" marR="0">
              <a:lnSpc>
                <a:spcPts val="898"/>
              </a:lnSpc>
              <a:spcBef>
                <a:spcPts val="48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27%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1181002" y="5125394"/>
            <a:ext cx="356765" cy="33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36%</a:t>
            </a:r>
          </a:p>
          <a:p>
            <a:pPr marL="0" marR="0">
              <a:lnSpc>
                <a:spcPts val="898"/>
              </a:lnSpc>
              <a:spcBef>
                <a:spcPts val="50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26%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838339" y="5127700"/>
            <a:ext cx="558415" cy="16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  <a:r>
              <a:rPr dirty="0" sz="800" spc="7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13x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9783422" y="5163142"/>
            <a:ext cx="596732" cy="350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  <a:r>
              <a:rPr dirty="0" sz="800" spc="7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</a:p>
          <a:p>
            <a:pPr marL="0" marR="0">
              <a:lnSpc>
                <a:spcPts val="898"/>
              </a:lnSpc>
              <a:spcBef>
                <a:spcPts val="5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16674" y="5248867"/>
            <a:ext cx="356765" cy="320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29%</a:t>
            </a:r>
          </a:p>
          <a:p>
            <a:pPr marL="0" marR="0">
              <a:lnSpc>
                <a:spcPts val="898"/>
              </a:lnSpc>
              <a:spcBef>
                <a:spcPts val="4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19%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3067812" y="5267917"/>
            <a:ext cx="317029" cy="5283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10x</a:t>
            </a:r>
          </a:p>
          <a:p>
            <a:pPr marL="28526" marR="0">
              <a:lnSpc>
                <a:spcPts val="898"/>
              </a:lnSpc>
              <a:spcBef>
                <a:spcPts val="206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3x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4838339" y="5387360"/>
            <a:ext cx="265975" cy="411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4148057" y="5409205"/>
            <a:ext cx="260659" cy="386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4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7x</a:t>
            </a:r>
          </a:p>
          <a:p>
            <a:pPr marL="0" marR="0">
              <a:lnSpc>
                <a:spcPts val="898"/>
              </a:lnSpc>
              <a:spcBef>
                <a:spcPts val="9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3x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7350050" y="545231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9001889" y="5446152"/>
            <a:ext cx="345398" cy="337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0.4x</a:t>
            </a:r>
          </a:p>
          <a:p>
            <a:pPr marL="0" marR="0">
              <a:lnSpc>
                <a:spcPts val="898"/>
              </a:lnSpc>
              <a:spcBef>
                <a:spcPts val="56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508298" y="5526969"/>
            <a:ext cx="540674" cy="269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0.3x</a:t>
            </a:r>
            <a:r>
              <a:rPr dirty="0" sz="8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2664587" y="5579067"/>
            <a:ext cx="260241" cy="2490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4x</a:t>
            </a:r>
          </a:p>
          <a:p>
            <a:pPr marL="0" marR="0">
              <a:lnSpc>
                <a:spcPts val="76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4673917" y="5594013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4x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4673917" y="5628687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3x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3622197" y="5648686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3096338" y="5685238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3622194" y="5690752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4148051" y="5672781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5516880" y="5690483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6048692" y="5703148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2664141" y="5705123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1x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4970225" y="5710116"/>
            <a:ext cx="368322" cy="437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504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  <a:p>
            <a:pPr marL="0" marR="0">
              <a:lnSpc>
                <a:spcPts val="898"/>
              </a:lnSpc>
              <a:spcBef>
                <a:spcPts val="134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580505" y="5724215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7112283" y="5725338"/>
            <a:ext cx="26024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2x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9783422" y="572494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7510192" y="5784773"/>
            <a:ext cx="454090" cy="362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901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  <a:p>
            <a:pPr marL="0" marR="0">
              <a:lnSpc>
                <a:spcPts val="898"/>
              </a:lnSpc>
              <a:spcBef>
                <a:spcPts val="75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7989094" y="5791121"/>
            <a:ext cx="345398" cy="3562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  <a:p>
            <a:pPr marL="27451" marR="0">
              <a:lnSpc>
                <a:spcPts val="898"/>
              </a:lnSpc>
              <a:spcBef>
                <a:spcPts val="7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8495474" y="5783855"/>
            <a:ext cx="345398" cy="363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  <a:p>
            <a:pPr marL="27527" marR="0">
              <a:lnSpc>
                <a:spcPts val="898"/>
              </a:lnSpc>
              <a:spcBef>
                <a:spcPts val="76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2480249" y="5878159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4894804" y="590668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7350050" y="590669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9839888" y="590669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207725" y="5958619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711070" y="595901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1214203" y="5958620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1717392" y="5958620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2220682" y="5958619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2555638" y="5966641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3081086" y="5966641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3608167" y="5966641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4133614" y="5966566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659031" y="5966613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5502003" y="5995203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6033833" y="599518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565663" y="5995203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7097441" y="5995203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9029457" y="5995164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9535867" y="599520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9915288" y="5995191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10420110" y="5995219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10923284" y="599518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11428222" y="5995191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11931396" y="599518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356501" y="6242718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21154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Projections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Breakdown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9.1%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’21-’26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region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147" y="1122907"/>
            <a:ext cx="422684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GW’s</a:t>
            </a:r>
            <a:r>
              <a:rPr dirty="0" sz="1100" spc="-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Standalone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  <a:r>
              <a:rPr dirty="0" sz="1100" spc="6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(Base)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78372" y="1122907"/>
            <a:ext cx="280277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Channel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‘21-’26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5988" y="1469684"/>
            <a:ext cx="196936" cy="9414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8270" y="1469684"/>
            <a:ext cx="505385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9.1%</a:t>
            </a:r>
            <a:r>
              <a:rPr dirty="0" sz="10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$775.5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978515" y="1514201"/>
            <a:ext cx="470396" cy="1417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05976" marR="0">
              <a:lnSpc>
                <a:spcPts val="1112"/>
              </a:lnSpc>
              <a:spcBef>
                <a:spcPts val="88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105976" marR="0">
              <a:lnSpc>
                <a:spcPts val="1112"/>
              </a:lnSpc>
              <a:spcBef>
                <a:spcPts val="83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105976" marR="0">
              <a:lnSpc>
                <a:spcPts val="1112"/>
              </a:lnSpc>
              <a:spcBef>
                <a:spcPts val="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105976" marR="0">
              <a:lnSpc>
                <a:spcPts val="1112"/>
              </a:lnSpc>
              <a:spcBef>
                <a:spcPts val="83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247141" marR="0">
              <a:lnSpc>
                <a:spcPts val="1112"/>
              </a:lnSpc>
              <a:spcBef>
                <a:spcPts val="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99262" y="1526901"/>
            <a:ext cx="48471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61321" y="1526901"/>
            <a:ext cx="47579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Retail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16929" y="1526901"/>
            <a:ext cx="51804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24130" y="1685651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9.1%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29163" y="1698143"/>
            <a:ext cx="469288" cy="5397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775.5</a:t>
            </a:r>
          </a:p>
          <a:p>
            <a:pPr marL="1271" marR="0">
              <a:lnSpc>
                <a:spcPts val="1112"/>
              </a:lnSpc>
              <a:spcBef>
                <a:spcPts val="1724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427.6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241695" y="1777454"/>
            <a:ext cx="469079" cy="517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712.0</a:t>
            </a:r>
          </a:p>
          <a:p>
            <a:pPr marL="1061" marR="0">
              <a:lnSpc>
                <a:spcPts val="1112"/>
              </a:lnSpc>
              <a:spcBef>
                <a:spcPts val="1598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392.6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8144" y="1850677"/>
            <a:ext cx="505398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3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mix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3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channel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unchanged</a:t>
            </a:r>
            <a:r>
              <a:rPr dirty="0" sz="10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throughout</a:t>
            </a:r>
            <a:r>
              <a:rPr dirty="0" sz="10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forecasted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period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Trade</a:t>
            </a:r>
            <a:r>
              <a:rPr dirty="0" sz="10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accounting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~60%</a:t>
            </a:r>
            <a:r>
              <a:rPr dirty="0" sz="10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354353" y="1855246"/>
            <a:ext cx="468938" cy="494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648.5</a:t>
            </a:r>
          </a:p>
          <a:p>
            <a:pPr marL="726" marR="0">
              <a:lnSpc>
                <a:spcPts val="1112"/>
              </a:lnSpc>
              <a:spcBef>
                <a:spcPts val="1371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357.6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66886" y="1934557"/>
            <a:ext cx="468938" cy="472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585.0</a:t>
            </a:r>
          </a:p>
          <a:p>
            <a:pPr marL="516" marR="0">
              <a:lnSpc>
                <a:spcPts val="1112"/>
              </a:lnSpc>
              <a:spcBef>
                <a:spcPts val="1195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322.6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77899" y="2012349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521.5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90432" y="2037774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500.9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48271" y="2231671"/>
            <a:ext cx="5053353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Asia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fastest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geography</a:t>
            </a:r>
            <a:r>
              <a:rPr dirty="0" sz="10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1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16.1%</a:t>
            </a:r>
            <a:r>
              <a:rPr dirty="0" sz="1000" spc="1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CAGR’s</a:t>
            </a:r>
            <a:r>
              <a:rPr dirty="0" sz="1000" spc="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12.6%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9.7%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respectively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same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period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692170" y="2304651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276.2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79727" y="228619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287.6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105889" y="2419253"/>
            <a:ext cx="518164" cy="624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155.3</a:t>
            </a:r>
          </a:p>
          <a:p>
            <a:pPr marL="24545" marR="0">
              <a:lnSpc>
                <a:spcPts val="1112"/>
              </a:lnSpc>
              <a:spcBef>
                <a:spcPts val="583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192.6</a:t>
            </a:r>
          </a:p>
          <a:p>
            <a:pPr marL="0" marR="0">
              <a:lnSpc>
                <a:spcPts val="1112"/>
              </a:lnSpc>
              <a:spcBef>
                <a:spcPts val="69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242757" y="2446702"/>
            <a:ext cx="468938" cy="377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142.6</a:t>
            </a:r>
          </a:p>
          <a:p>
            <a:pPr marL="0" marR="0">
              <a:lnSpc>
                <a:spcPts val="1112"/>
              </a:lnSpc>
              <a:spcBef>
                <a:spcPts val="494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176.8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355079" y="2472506"/>
            <a:ext cx="468938" cy="361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129.9</a:t>
            </a:r>
          </a:p>
          <a:p>
            <a:pPr marL="0" marR="0">
              <a:lnSpc>
                <a:spcPts val="1112"/>
              </a:lnSpc>
              <a:spcBef>
                <a:spcPts val="31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161.1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67403" y="2501491"/>
            <a:ext cx="468938" cy="341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117.1</a:t>
            </a:r>
          </a:p>
          <a:p>
            <a:pPr marL="0" marR="0">
              <a:lnSpc>
                <a:spcPts val="1112"/>
              </a:lnSpc>
              <a:spcBef>
                <a:spcPts val="166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145.3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692049" y="2537776"/>
            <a:ext cx="468938" cy="3185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100.3</a:t>
            </a:r>
          </a:p>
          <a:p>
            <a:pPr marL="0" marR="0">
              <a:lnSpc>
                <a:spcPts val="109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124.4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579727" y="2528884"/>
            <a:ext cx="468938" cy="324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104.4</a:t>
            </a:r>
          </a:p>
          <a:p>
            <a:pPr marL="0" marR="0">
              <a:lnSpc>
                <a:spcPts val="1112"/>
              </a:lnSpc>
              <a:spcBef>
                <a:spcPts val="7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129.5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76242" y="276508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48397" y="2765088"/>
            <a:ext cx="397298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Asia’s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proportion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1.2%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708521" y="28638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54625" y="28638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443612" y="28638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330953" y="28638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218420" y="28638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7404" y="3212716"/>
            <a:ext cx="298868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Geography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’21-’26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379546" y="3202399"/>
            <a:ext cx="241257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Geographical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Mix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’21-’26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47819" y="3630339"/>
            <a:ext cx="1101489" cy="3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9.7%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NZ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3.8%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228930" y="3630339"/>
            <a:ext cx="79057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16.1%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719512" y="3630339"/>
            <a:ext cx="65193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9.3%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120064" y="3630339"/>
            <a:ext cx="780198" cy="3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NZ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078874" y="3630339"/>
            <a:ext cx="922122" cy="3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177456" y="3630339"/>
            <a:ext cx="32822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228930" y="3825642"/>
            <a:ext cx="13117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12.6%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719512" y="3825642"/>
            <a:ext cx="121735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7.9%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177456" y="3825642"/>
            <a:ext cx="86102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58842" y="3944848"/>
            <a:ext cx="470293" cy="21223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  <a:p>
            <a:pPr marL="105873" marR="0">
              <a:lnSpc>
                <a:spcPts val="1112"/>
              </a:lnSpc>
              <a:spcBef>
                <a:spcPts val="46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105873" marR="0">
              <a:lnSpc>
                <a:spcPts val="1112"/>
              </a:lnSpc>
              <a:spcBef>
                <a:spcPts val="46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105873" marR="0">
              <a:lnSpc>
                <a:spcPts val="1112"/>
              </a:lnSpc>
              <a:spcBef>
                <a:spcPts val="46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105873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247038" marR="0">
              <a:lnSpc>
                <a:spcPts val="1112"/>
              </a:lnSpc>
              <a:spcBef>
                <a:spcPts val="41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372812" y="4287304"/>
            <a:ext cx="469893" cy="591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775.5</a:t>
            </a:r>
          </a:p>
          <a:p>
            <a:pPr marL="1876" marR="0">
              <a:lnSpc>
                <a:spcPts val="1112"/>
              </a:lnSpc>
              <a:spcBef>
                <a:spcPts val="218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327.9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139281" y="4363764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9.1%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9783167" y="4369609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22.0%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474339" y="4411140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712.0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6855950" y="439336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23.2%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574222" y="4533331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648.5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675623" y="4657167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585.0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775663" y="478097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521.5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475369" y="4796793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299.5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163212" y="478133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41.2%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77033" y="4820721"/>
            <a:ext cx="469077" cy="475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500.9</a:t>
            </a:r>
          </a:p>
          <a:p>
            <a:pPr marL="1061" marR="0">
              <a:lnSpc>
                <a:spcPts val="1112"/>
              </a:lnSpc>
              <a:spcBef>
                <a:spcPts val="1215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206.4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1076463" y="4807580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42.3%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3576050" y="489255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271.1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2676732" y="4988318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242.7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437469" y="4997375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300742" y="4970558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2026E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5407850" y="5060677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44.6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777413" y="5084080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214.3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814870" y="5100276"/>
            <a:ext cx="398590" cy="316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36.2</a:t>
            </a:r>
          </a:p>
          <a:p>
            <a:pPr marL="39" marR="0">
              <a:lnSpc>
                <a:spcPts val="10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17.8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509325" y="5125764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41.7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4915551" y="5155916"/>
            <a:ext cx="398590" cy="315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32.5</a:t>
            </a:r>
          </a:p>
          <a:p>
            <a:pPr marL="0" marR="0">
              <a:lnSpc>
                <a:spcPts val="107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16.0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609213" y="5192439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38.8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16232" y="5211558"/>
            <a:ext cx="398590" cy="316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28.7</a:t>
            </a:r>
          </a:p>
          <a:p>
            <a:pPr marL="0" marR="0">
              <a:lnSpc>
                <a:spcPts val="10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14.2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710688" y="5257527"/>
            <a:ext cx="804166" cy="1906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35.8</a:t>
            </a:r>
            <a:r>
              <a:rPr dirty="0" sz="1000" spc="98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25.0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810575" y="5322614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32.9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217595" y="5324426"/>
            <a:ext cx="398590" cy="315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21.2</a:t>
            </a:r>
          </a:p>
          <a:p>
            <a:pPr marL="0" marR="0">
              <a:lnSpc>
                <a:spcPts val="10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10.6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912050" y="5351189"/>
            <a:ext cx="804261" cy="315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37.0</a:t>
            </a:r>
            <a:r>
              <a:rPr dirty="0" sz="1000" spc="98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17.2</a:t>
            </a:r>
          </a:p>
          <a:p>
            <a:pPr marL="406606" marR="0">
              <a:lnSpc>
                <a:spcPts val="10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9.8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374688" y="5384631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178.4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3116914" y="5405109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12.4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4475369" y="542274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164.5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9616627" y="5405378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23.0%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3576050" y="5460859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150.5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740176" y="5453383"/>
            <a:ext cx="1123798" cy="4121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22.8%</a:t>
            </a:r>
          </a:p>
          <a:p>
            <a:pPr marL="683735" marR="0">
              <a:lnSpc>
                <a:spcPts val="1112"/>
              </a:lnSpc>
              <a:spcBef>
                <a:spcPts val="72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3.4%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2676732" y="5498973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136.5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878094" y="5552291"/>
            <a:ext cx="468938" cy="6263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114.2</a:t>
            </a:r>
          </a:p>
          <a:p>
            <a:pPr marL="0" marR="0">
              <a:lnSpc>
                <a:spcPts val="1112"/>
              </a:lnSpc>
              <a:spcBef>
                <a:spcPts val="65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116.3</a:t>
            </a:r>
          </a:p>
          <a:p>
            <a:pPr marL="17006" marR="0">
              <a:lnSpc>
                <a:spcPts val="1112"/>
              </a:lnSpc>
              <a:spcBef>
                <a:spcPts val="64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777413" y="5537087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122.5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0130599" y="5692502"/>
            <a:ext cx="635326" cy="338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526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4.7%</a:t>
            </a:r>
          </a:p>
          <a:p>
            <a:pPr marL="0" marR="0">
              <a:lnSpc>
                <a:spcPts val="1112"/>
              </a:lnSpc>
              <a:spcBef>
                <a:spcPts val="1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2.3%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676771" y="576044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132.6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576129" y="574817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145.2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475488" y="5735905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157.8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5374846" y="5722118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170.5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1777413" y="5771070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120.0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7708473" y="5823246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7.4%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0599974" y="5830287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5.8%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269924" y="5867127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2.0%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752389" y="5999220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2652475" y="5999247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3550947" y="5999247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4451096" y="5999206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5349537" y="5999247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356501" y="6156417"/>
            <a:ext cx="1481014" cy="1959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873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51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0" marR="0">
              <a:lnSpc>
                <a:spcPts val="563"/>
              </a:lnSpc>
              <a:spcBef>
                <a:spcPts val="62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763458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model,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$128.18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3267" y="1095163"/>
            <a:ext cx="513754" cy="392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202.2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61523" y="1095163"/>
            <a:ext cx="518251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295.4</a:t>
            </a:r>
          </a:p>
          <a:p>
            <a:pPr marL="64853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23" i="1">
                <a:solidFill>
                  <a:srgbClr val="5b9bd5"/>
                </a:solidFill>
                <a:latin typeface="Calibri"/>
                <a:cs typeface="Calibri"/>
              </a:rPr>
              <a:t>46.1%</a:t>
            </a:r>
          </a:p>
          <a:p>
            <a:pPr marL="72938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99.1</a:t>
            </a:r>
          </a:p>
          <a:p>
            <a:pPr marL="32368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(19.6)</a:t>
            </a:r>
          </a:p>
          <a:p>
            <a:pPr marL="145857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8.8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95015" y="1095163"/>
            <a:ext cx="518250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323.8</a:t>
            </a:r>
          </a:p>
          <a:p>
            <a:pPr marL="121423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19" i="1">
                <a:solidFill>
                  <a:srgbClr val="5b9bd5"/>
                </a:solidFill>
                <a:latin typeface="Calibri"/>
                <a:cs typeface="Calibri"/>
              </a:rPr>
              <a:t>9.6%</a:t>
            </a:r>
          </a:p>
          <a:p>
            <a:pPr marL="29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103.6</a:t>
            </a:r>
          </a:p>
          <a:p>
            <a:pPr marL="32368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(20.5)</a:t>
            </a:r>
          </a:p>
          <a:p>
            <a:pPr marL="72949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11.4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55599" y="1095163"/>
            <a:ext cx="518388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332.9</a:t>
            </a:r>
          </a:p>
          <a:p>
            <a:pPr marL="121514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19" i="1">
                <a:solidFill>
                  <a:srgbClr val="5b9bd5"/>
                </a:solidFill>
                <a:latin typeface="Calibri"/>
                <a:cs typeface="Calibri"/>
              </a:rPr>
              <a:t>2.8%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111.4</a:t>
            </a:r>
          </a:p>
          <a:p>
            <a:pPr marL="3250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(22.0)</a:t>
            </a:r>
          </a:p>
          <a:p>
            <a:pPr marL="73087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23.3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80974" y="1095163"/>
            <a:ext cx="518388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2021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500.9</a:t>
            </a:r>
          </a:p>
          <a:p>
            <a:pPr marL="64824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23" i="1">
                <a:solidFill>
                  <a:srgbClr val="5b9bd5"/>
                </a:solidFill>
                <a:latin typeface="Calibri"/>
                <a:cs typeface="Calibri"/>
              </a:rPr>
              <a:t>50.5%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215.7</a:t>
            </a:r>
          </a:p>
          <a:p>
            <a:pPr marL="3250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(42.7)</a:t>
            </a:r>
          </a:p>
          <a:p>
            <a:pPr marL="73087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28.6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28344" y="1095163"/>
            <a:ext cx="518388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2022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521.5</a:t>
            </a:r>
          </a:p>
          <a:p>
            <a:pPr marL="121445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19" i="1">
                <a:solidFill>
                  <a:srgbClr val="5b9bd5"/>
                </a:solidFill>
                <a:latin typeface="Calibri"/>
                <a:cs typeface="Calibri"/>
              </a:rPr>
              <a:t>4.1%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227.2</a:t>
            </a:r>
          </a:p>
          <a:p>
            <a:pPr marL="3250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(44.9)</a:t>
            </a:r>
          </a:p>
          <a:p>
            <a:pPr marL="73087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29.8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37487" y="1095163"/>
            <a:ext cx="518525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2023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585.0</a:t>
            </a:r>
          </a:p>
          <a:p>
            <a:pPr marL="64843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23" i="1">
                <a:solidFill>
                  <a:srgbClr val="5b9bd5"/>
                </a:solidFill>
                <a:latin typeface="Calibri"/>
                <a:cs typeface="Calibri"/>
              </a:rPr>
              <a:t>12.2%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260.7</a:t>
            </a:r>
          </a:p>
          <a:p>
            <a:pPr marL="32643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(51.5)</a:t>
            </a:r>
          </a:p>
          <a:p>
            <a:pPr marL="73224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33.5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84857" y="1095163"/>
            <a:ext cx="518525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2024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648.5</a:t>
            </a:r>
          </a:p>
          <a:p>
            <a:pPr marL="64780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23" i="1">
                <a:solidFill>
                  <a:srgbClr val="5b9bd5"/>
                </a:solidFill>
                <a:latin typeface="Calibri"/>
                <a:cs typeface="Calibri"/>
              </a:rPr>
              <a:t>10.9%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295.4</a:t>
            </a:r>
          </a:p>
          <a:p>
            <a:pPr marL="32643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(58.4)</a:t>
            </a:r>
          </a:p>
          <a:p>
            <a:pPr marL="73224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37.1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232227" y="1095163"/>
            <a:ext cx="518525" cy="1136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907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2025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712.0</a:t>
            </a:r>
          </a:p>
          <a:p>
            <a:pPr marL="121401" marR="0">
              <a:lnSpc>
                <a:spcPts val="1166"/>
              </a:lnSpc>
              <a:spcBef>
                <a:spcPts val="214"/>
              </a:spcBef>
              <a:spcAft>
                <a:spcPts val="0"/>
              </a:spcAft>
            </a:pPr>
            <a:r>
              <a:rPr dirty="0" sz="950" spc="-19" i="1">
                <a:solidFill>
                  <a:srgbClr val="5b9bd5"/>
                </a:solidFill>
                <a:latin typeface="Calibri"/>
                <a:cs typeface="Calibri"/>
              </a:rPr>
              <a:t>9.8%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327.9</a:t>
            </a:r>
          </a:p>
          <a:p>
            <a:pPr marL="32643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(64.8)</a:t>
            </a:r>
          </a:p>
          <a:p>
            <a:pPr marL="73224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40.7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952504" y="1095163"/>
            <a:ext cx="2213615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7" b="1">
                <a:solidFill>
                  <a:srgbClr val="ffffff"/>
                </a:solidFill>
                <a:latin typeface="Calibri"/>
                <a:cs typeface="Calibri"/>
              </a:rPr>
              <a:t>2026</a:t>
            </a:r>
            <a:r>
              <a:rPr dirty="0" sz="1100" spc="5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CAGR:'17-'21</a:t>
            </a:r>
            <a:r>
              <a:rPr dirty="0" sz="1100" spc="968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CAGR:'21-'26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5116" y="1281220"/>
            <a:ext cx="639108" cy="578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6">
                <a:solidFill>
                  <a:srgbClr val="000000"/>
                </a:solidFill>
                <a:latin typeface="Calibri"/>
                <a:cs typeface="Calibri"/>
              </a:rPr>
              <a:t>Revenue</a:t>
            </a:r>
          </a:p>
          <a:p>
            <a:pPr marL="113316" marR="0">
              <a:lnSpc>
                <a:spcPts val="1166"/>
              </a:lnSpc>
              <a:spcBef>
                <a:spcPts val="264"/>
              </a:spcBef>
              <a:spcAft>
                <a:spcPts val="0"/>
              </a:spcAft>
            </a:pPr>
            <a:r>
              <a:rPr dirty="0" sz="950" i="1">
                <a:solidFill>
                  <a:srgbClr val="5b9bd5"/>
                </a:solidFill>
                <a:latin typeface="Calibri"/>
                <a:cs typeface="Calibri"/>
              </a:rPr>
              <a:t>Growth</a:t>
            </a:r>
          </a:p>
          <a:p>
            <a:pPr marL="30" marR="0">
              <a:lnSpc>
                <a:spcPts val="1321"/>
              </a:lnSpc>
              <a:spcBef>
                <a:spcPts val="177"/>
              </a:spcBef>
              <a:spcAft>
                <a:spcPts val="0"/>
              </a:spcAft>
            </a:pPr>
            <a:r>
              <a:rPr dirty="0" sz="1100" spc="-25">
                <a:solidFill>
                  <a:srgbClr val="000000"/>
                </a:solidFill>
                <a:latin typeface="Calibri"/>
                <a:cs typeface="Calibri"/>
              </a:rPr>
              <a:t>EBIT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879597" y="1281220"/>
            <a:ext cx="506157" cy="3876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775.5</a:t>
            </a:r>
          </a:p>
          <a:p>
            <a:pPr marL="121338" marR="0">
              <a:lnSpc>
                <a:spcPts val="1166"/>
              </a:lnSpc>
              <a:spcBef>
                <a:spcPts val="264"/>
              </a:spcBef>
              <a:spcAft>
                <a:spcPts val="0"/>
              </a:spcAft>
            </a:pPr>
            <a:r>
              <a:rPr dirty="0" sz="950" spc="-19" i="1">
                <a:solidFill>
                  <a:srgbClr val="5b9bd5"/>
                </a:solidFill>
                <a:latin typeface="Calibri"/>
                <a:cs typeface="Calibri"/>
              </a:rPr>
              <a:t>8.9%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559294" y="1281220"/>
            <a:ext cx="501924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25.5%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481789" y="1281220"/>
            <a:ext cx="429016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9.1%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06205" y="1653316"/>
            <a:ext cx="445312" cy="5781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50.0</a:t>
            </a:r>
          </a:p>
          <a:p>
            <a:pPr marL="32338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(9.9)</a:t>
            </a:r>
          </a:p>
          <a:p>
            <a:pPr marL="72919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7.8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879627" y="1653316"/>
            <a:ext cx="518495" cy="5781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361.1</a:t>
            </a:r>
          </a:p>
          <a:p>
            <a:pPr marL="32613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(71.4)</a:t>
            </a:r>
          </a:p>
          <a:p>
            <a:pPr marL="73194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44.3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559324" y="1653316"/>
            <a:ext cx="501924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44.1%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41376" y="1653316"/>
            <a:ext cx="501924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10.9%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45011" y="1839373"/>
            <a:ext cx="467155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8">
                <a:solidFill>
                  <a:srgbClr val="000000"/>
                </a:solidFill>
                <a:latin typeface="Calibri"/>
                <a:cs typeface="Calibri"/>
              </a:rPr>
              <a:t>Taxes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427058" y="1854780"/>
            <a:ext cx="454362" cy="18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66"/>
              </a:lnSpc>
              <a:spcBef>
                <a:spcPts val="0"/>
              </a:spcBef>
              <a:spcAft>
                <a:spcPts val="0"/>
              </a:spcAft>
            </a:pPr>
            <a:r>
              <a:rPr dirty="0" sz="950" spc="-23">
                <a:solidFill>
                  <a:srgbClr val="000000"/>
                </a:solidFill>
                <a:latin typeface="Calibri"/>
                <a:cs typeface="Calibri"/>
              </a:rPr>
              <a:t>19.8%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45295" y="2025431"/>
            <a:ext cx="1753957" cy="950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3">
                <a:solidFill>
                  <a:srgbClr val="000000"/>
                </a:solidFill>
                <a:latin typeface="Calibri"/>
                <a:cs typeface="Calibri"/>
              </a:rPr>
              <a:t>Depreciation</a:t>
            </a: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11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amortization</a:t>
            </a:r>
          </a:p>
          <a:p>
            <a:pPr marL="137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Calibri"/>
                <a:cs typeface="Calibri"/>
              </a:rPr>
              <a:t>expenditure</a:t>
            </a:r>
          </a:p>
          <a:p>
            <a:pPr marL="413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Calibri"/>
                <a:cs typeface="Calibri"/>
              </a:rPr>
              <a:t>Changes</a:t>
            </a:r>
            <a:r>
              <a:rPr dirty="0" sz="1100" spc="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working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</a:p>
          <a:p>
            <a:pPr marL="414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 spc="-14">
                <a:solidFill>
                  <a:srgbClr val="000000"/>
                </a:solidFill>
                <a:latin typeface="Calibri"/>
                <a:cs typeface="Calibri"/>
              </a:rPr>
              <a:t>Unlevered</a:t>
            </a:r>
            <a:r>
              <a:rPr dirty="0" sz="11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Calibri"/>
                <a:cs typeface="Calibri"/>
              </a:rPr>
              <a:t>Free</a:t>
            </a:r>
            <a:r>
              <a:rPr dirty="0" sz="1100" spc="-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  <a:p>
            <a:pPr marL="277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Perpetuity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366049" y="2211488"/>
            <a:ext cx="486020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(16.3)</a:t>
            </a:r>
          </a:p>
          <a:p>
            <a:pPr marL="7304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(3.8)</a:t>
            </a:r>
          </a:p>
          <a:p>
            <a:pPr marL="40719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27.9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094306" y="2211488"/>
            <a:ext cx="486020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(28.7)</a:t>
            </a:r>
          </a:p>
          <a:p>
            <a:pPr marL="7304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(6.0)</a:t>
            </a:r>
          </a:p>
          <a:p>
            <a:pPr marL="40719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53.7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927797" y="2211488"/>
            <a:ext cx="486020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(28.3)</a:t>
            </a:r>
          </a:p>
          <a:p>
            <a:pPr marL="7304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(8.7)</a:t>
            </a:r>
          </a:p>
          <a:p>
            <a:pPr marL="40582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57.5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688519" y="2211488"/>
            <a:ext cx="485882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(30.2)</a:t>
            </a:r>
          </a:p>
          <a:p>
            <a:pPr marL="40581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11.4</a:t>
            </a:r>
          </a:p>
          <a:p>
            <a:pPr marL="40581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93.9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481568" y="2211488"/>
            <a:ext cx="518346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26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(42.3)</a:t>
            </a:r>
          </a:p>
          <a:p>
            <a:pPr marL="32464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(25.7)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133.7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128937" y="2211488"/>
            <a:ext cx="518346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26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(45.9)</a:t>
            </a:r>
          </a:p>
          <a:p>
            <a:pPr marL="105372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(1.3)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164.8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938081" y="2211488"/>
            <a:ext cx="518346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63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(51.5)</a:t>
            </a:r>
          </a:p>
          <a:p>
            <a:pPr marL="105372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(4.2)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186.9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585451" y="2211488"/>
            <a:ext cx="518346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63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(57.1)</a:t>
            </a:r>
          </a:p>
          <a:p>
            <a:pPr marL="105372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(4.2)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212.9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32821" y="2211488"/>
            <a:ext cx="518346" cy="578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463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(62.7)</a:t>
            </a:r>
          </a:p>
          <a:p>
            <a:pPr marL="105372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(4.2)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237.0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774955" y="2211488"/>
            <a:ext cx="623582" cy="950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770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(68.3)</a:t>
            </a:r>
          </a:p>
          <a:p>
            <a:pPr marL="210608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(4.2)</a:t>
            </a:r>
          </a:p>
          <a:p>
            <a:pPr marL="105236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261.6</a:t>
            </a:r>
          </a:p>
          <a:p>
            <a:pPr marL="0" marR="0">
              <a:lnSpc>
                <a:spcPts val="1321"/>
              </a:lnSpc>
              <a:spcBef>
                <a:spcPts val="14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4,386.2</a:t>
            </a:r>
          </a:p>
          <a:p>
            <a:pPr marL="250914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45572" y="2955715"/>
            <a:ext cx="1009227" cy="392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Discount</a:t>
            </a:r>
            <a:r>
              <a:rPr dirty="0" sz="11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factor</a:t>
            </a:r>
          </a:p>
          <a:p>
            <a:pPr marL="0" marR="0">
              <a:lnSpc>
                <a:spcPts val="1321"/>
              </a:lnSpc>
              <a:spcBef>
                <a:spcPts val="193"/>
              </a:spcBef>
              <a:spcAft>
                <a:spcPts val="0"/>
              </a:spcAft>
            </a:pPr>
            <a:r>
              <a:rPr dirty="0" sz="1100" spc="-12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274616" y="2955715"/>
            <a:ext cx="327219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83760" y="2955715"/>
            <a:ext cx="327219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731130" y="2955715"/>
            <a:ext cx="327219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0.8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378500" y="2955715"/>
            <a:ext cx="327219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0.8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45573" y="3327829"/>
            <a:ext cx="2036859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Present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8" b="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dirty="0" sz="1100" spc="4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7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Free</a:t>
            </a:r>
            <a:r>
              <a:rPr dirty="0" sz="1100" spc="2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1" b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Flows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120822" y="3327829"/>
            <a:ext cx="481288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9" b="1">
                <a:solidFill>
                  <a:srgbClr val="000000"/>
                </a:solidFill>
                <a:latin typeface="Calibri"/>
                <a:cs typeface="Calibri"/>
              </a:rPr>
              <a:t>155.4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929965" y="3327829"/>
            <a:ext cx="481288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9" b="1">
                <a:solidFill>
                  <a:srgbClr val="000000"/>
                </a:solidFill>
                <a:latin typeface="Calibri"/>
                <a:cs typeface="Calibri"/>
              </a:rPr>
              <a:t>166.2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577197" y="3327829"/>
            <a:ext cx="481288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9" b="1">
                <a:solidFill>
                  <a:srgbClr val="000000"/>
                </a:solidFill>
                <a:latin typeface="Calibri"/>
                <a:cs typeface="Calibri"/>
              </a:rPr>
              <a:t>178.4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224567" y="3327829"/>
            <a:ext cx="481288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9" b="1">
                <a:solidFill>
                  <a:srgbClr val="000000"/>
                </a:solidFill>
                <a:latin typeface="Calibri"/>
                <a:cs typeface="Calibri"/>
              </a:rPr>
              <a:t>187.3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766702" y="3327829"/>
            <a:ext cx="586661" cy="2059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2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 b="1">
                <a:solidFill>
                  <a:srgbClr val="000000"/>
                </a:solidFill>
                <a:latin typeface="Calibri"/>
                <a:cs typeface="Calibri"/>
              </a:rPr>
              <a:t>3,463.0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717474" y="3665241"/>
            <a:ext cx="339769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Sensitivity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Analysis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  <a:r>
              <a:rPr dirty="0" sz="1150" baseline="30545" spc="5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$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mm)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3254" y="3717133"/>
            <a:ext cx="1025398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Enterprise</a:t>
            </a:r>
            <a:r>
              <a:rPr dirty="0" sz="1000" spc="4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038764" y="3717133"/>
            <a:ext cx="561325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4,150.2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71835" y="3892385"/>
            <a:ext cx="480731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175905" y="3892385"/>
            <a:ext cx="467964" cy="8972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369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6.1%</a:t>
            </a:r>
          </a:p>
          <a:p>
            <a:pPr marL="2292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2">
                <a:solidFill>
                  <a:srgbClr val="0000cc"/>
                </a:solidFill>
                <a:latin typeface="Calibri"/>
                <a:cs typeface="Calibri"/>
              </a:rPr>
              <a:t>11.5x</a:t>
            </a:r>
          </a:p>
          <a:p>
            <a:pPr marL="5336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0.1%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7">
                <a:solidFill>
                  <a:srgbClr val="000000"/>
                </a:solidFill>
                <a:latin typeface="Calibri"/>
                <a:cs typeface="Calibri"/>
              </a:rPr>
              <a:t>(66.7)</a:t>
            </a:r>
          </a:p>
          <a:p>
            <a:pPr marL="9909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57584" y="4067635"/>
            <a:ext cx="1848525" cy="54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25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41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2" i="1">
                <a:solidFill>
                  <a:srgbClr val="000000"/>
                </a:solidFill>
                <a:latin typeface="Calibri"/>
                <a:cs typeface="Calibri"/>
              </a:rPr>
              <a:t>multiple,</a:t>
            </a: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EV/EBITDA</a:t>
            </a:r>
            <a:r>
              <a:rPr dirty="0" sz="1000" spc="33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33" i="1">
                <a:solidFill>
                  <a:srgbClr val="000000"/>
                </a:solidFill>
                <a:latin typeface="Calibri"/>
                <a:cs typeface="Calibri"/>
              </a:rPr>
              <a:t>2026</a:t>
            </a:r>
          </a:p>
          <a:p>
            <a:pPr marL="11425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Implied</a:t>
            </a:r>
            <a:r>
              <a:rPr dirty="0" sz="1000" spc="3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8" i="1">
                <a:solidFill>
                  <a:srgbClr val="000000"/>
                </a:solidFill>
                <a:latin typeface="Calibri"/>
                <a:cs typeface="Calibri"/>
              </a:rPr>
              <a:t>perpetuity</a:t>
            </a:r>
            <a:r>
              <a:rPr dirty="0" sz="1000" spc="28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0" i="1">
                <a:solidFill>
                  <a:srgbClr val="000000"/>
                </a:solidFill>
                <a:latin typeface="Calibri"/>
                <a:cs typeface="Calibri"/>
              </a:rPr>
              <a:t>growth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7" i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8" i="1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327818" y="4101192"/>
            <a:ext cx="1330256" cy="371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r>
              <a:rPr dirty="0" sz="1000" spc="42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</a:p>
          <a:p>
            <a:pPr marL="495282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2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431958" y="4087475"/>
            <a:ext cx="1412773" cy="546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5" b="1">
                <a:solidFill>
                  <a:srgbClr val="ffffff"/>
                </a:solidFill>
                <a:latin typeface="Calibri"/>
                <a:cs typeface="Calibri"/>
              </a:rPr>
              <a:t>Implied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000" spc="46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price</a:t>
            </a:r>
          </a:p>
          <a:p>
            <a:pPr marL="56385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2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  <a:p>
            <a:pPr marL="96774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11.5x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93423" y="4451725"/>
            <a:ext cx="553807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ffc000"/>
                </a:solidFill>
                <a:latin typeface="Calibri"/>
                <a:cs typeface="Calibri"/>
              </a:rPr>
              <a:t>4,150.2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923955" y="4451724"/>
            <a:ext cx="376379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9.5x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465022" y="4451724"/>
            <a:ext cx="597366" cy="1072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33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10.5x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4,037.3</a:t>
            </a:r>
          </a:p>
          <a:p>
            <a:pPr marL="1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3,950.5</a:t>
            </a:r>
          </a:p>
          <a:p>
            <a:pPr marL="25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3,866.1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3,783.9</a:t>
            </a:r>
          </a:p>
          <a:p>
            <a:pPr marL="517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3,703.9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067229" y="4451724"/>
            <a:ext cx="604749" cy="1072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9717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11.5x</a:t>
            </a:r>
          </a:p>
          <a:p>
            <a:pPr marL="738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4,335.2</a:t>
            </a:r>
          </a:p>
          <a:p>
            <a:pPr marL="751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4,241.5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4,150.2</a:t>
            </a:r>
          </a:p>
          <a:p>
            <a:pPr marL="7772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4,061.5</a:t>
            </a:r>
          </a:p>
          <a:p>
            <a:pPr marL="7901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3,975.1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684204" y="4451724"/>
            <a:ext cx="597365" cy="1072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33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12.5x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4,633.2</a:t>
            </a:r>
          </a:p>
          <a:p>
            <a:pPr marL="1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4,532.4</a:t>
            </a:r>
          </a:p>
          <a:p>
            <a:pPr marL="25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4,434.4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4,339.1</a:t>
            </a:r>
          </a:p>
          <a:p>
            <a:pPr marL="517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4,246.3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446129" y="4451724"/>
            <a:ext cx="445031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13.5x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365199" y="4438003"/>
            <a:ext cx="454582" cy="1962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ffc000"/>
                </a:solidFill>
                <a:latin typeface="Calibri"/>
                <a:cs typeface="Calibri"/>
              </a:rPr>
              <a:t>128.2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904608" y="4438003"/>
            <a:ext cx="568478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099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9.5x</a:t>
            </a:r>
          </a:p>
          <a:p>
            <a:pPr marL="155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115.65</a:t>
            </a:r>
          </a:p>
          <a:p>
            <a:pPr marL="116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113.22</a:t>
            </a:r>
          </a:p>
          <a:p>
            <a:pPr marL="77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110.85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108.55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106.31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666532" y="4438003"/>
            <a:ext cx="568607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576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10.5x</a:t>
            </a:r>
          </a:p>
          <a:p>
            <a:pPr marL="155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124.74</a:t>
            </a:r>
          </a:p>
          <a:p>
            <a:pPr marL="116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122.09</a:t>
            </a:r>
          </a:p>
          <a:p>
            <a:pPr marL="77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119.52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117.01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114.58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885584" y="4438003"/>
            <a:ext cx="568738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706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12.5x</a:t>
            </a:r>
          </a:p>
          <a:p>
            <a:pPr marL="155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142.91</a:t>
            </a:r>
          </a:p>
          <a:p>
            <a:pPr marL="116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139.84</a:t>
            </a:r>
          </a:p>
          <a:p>
            <a:pPr marL="77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136.85</a:t>
            </a:r>
          </a:p>
          <a:p>
            <a:pPr marL="38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133.94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131.11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618882" y="4438003"/>
            <a:ext cx="445031" cy="1962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13.5x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57584" y="4593387"/>
            <a:ext cx="957803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0" i="1">
                <a:solidFill>
                  <a:srgbClr val="000000"/>
                </a:solidFill>
                <a:latin typeface="Calibri"/>
                <a:cs typeface="Calibri"/>
              </a:rPr>
              <a:t>Preferred</a:t>
            </a:r>
            <a:r>
              <a:rPr dirty="0" sz="1000" spc="2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1" i="1">
                <a:solidFill>
                  <a:srgbClr val="000000"/>
                </a:solidFill>
                <a:latin typeface="Calibri"/>
                <a:cs typeface="Calibri"/>
              </a:rPr>
              <a:t>stock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276280" y="4626996"/>
            <a:ext cx="981013" cy="897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5.1%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3,739.3</a:t>
            </a:r>
          </a:p>
          <a:p>
            <a:pPr marL="1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5.6%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3,659.5</a:t>
            </a:r>
          </a:p>
          <a:p>
            <a:pPr marL="25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6.1%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3,581.9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6.6%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3,506.3</a:t>
            </a:r>
          </a:p>
          <a:p>
            <a:pPr marL="51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7.1%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3,432.8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293796" y="4626996"/>
            <a:ext cx="554323" cy="897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4,931.2</a:t>
            </a:r>
          </a:p>
          <a:p>
            <a:pPr marL="1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4,823.4</a:t>
            </a:r>
          </a:p>
          <a:p>
            <a:pPr marL="25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4,718.6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4,616.6</a:t>
            </a:r>
          </a:p>
          <a:p>
            <a:pPr marL="51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4,517.4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447479" y="4613274"/>
            <a:ext cx="414428" cy="912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4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5.1%</a:t>
            </a:r>
          </a:p>
          <a:p>
            <a:pPr marL="116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5.6%</a:t>
            </a:r>
          </a:p>
          <a:p>
            <a:pPr marL="77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6.1%</a:t>
            </a:r>
          </a:p>
          <a:p>
            <a:pPr marL="38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6.6%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7.1%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269257" y="4613274"/>
            <a:ext cx="531655" cy="912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42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133.82</a:t>
            </a:r>
          </a:p>
          <a:p>
            <a:pPr marL="803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130.96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34" b="1">
                <a:solidFill>
                  <a:srgbClr val="000000"/>
                </a:solidFill>
                <a:latin typeface="Calibri"/>
                <a:cs typeface="Calibri"/>
              </a:rPr>
              <a:t>128.18</a:t>
            </a:r>
          </a:p>
          <a:p>
            <a:pPr marL="725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125.48</a:t>
            </a:r>
          </a:p>
          <a:p>
            <a:pPr marL="6865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122.84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495046" y="4613274"/>
            <a:ext cx="524790" cy="9125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4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151.99</a:t>
            </a:r>
          </a:p>
          <a:p>
            <a:pPr marL="116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148.71</a:t>
            </a:r>
          </a:p>
          <a:p>
            <a:pPr marL="77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145.51</a:t>
            </a:r>
          </a:p>
          <a:p>
            <a:pPr marL="38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142.40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139.38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43204" y="4768638"/>
            <a:ext cx="1680430" cy="897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38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8" i="1">
                <a:solidFill>
                  <a:srgbClr val="000000"/>
                </a:solidFill>
                <a:latin typeface="Calibri"/>
                <a:cs typeface="Calibri"/>
              </a:rPr>
              <a:t>Non-controlling</a:t>
            </a:r>
            <a:r>
              <a:rPr dirty="0" sz="1000" spc="21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6" i="1">
                <a:solidFill>
                  <a:srgbClr val="000000"/>
                </a:solidFill>
                <a:latin typeface="Calibri"/>
                <a:cs typeface="Calibri"/>
              </a:rPr>
              <a:t>interest</a:t>
            </a:r>
          </a:p>
          <a:p>
            <a:pPr marL="11438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000" spc="1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5" i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000" spc="1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20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000" spc="1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 i="1">
                <a:solidFill>
                  <a:srgbClr val="000000"/>
                </a:solidFill>
                <a:latin typeface="Calibri"/>
                <a:cs typeface="Calibri"/>
              </a:rPr>
              <a:t>equivalents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  <a:r>
              <a:rPr dirty="0" sz="1000" spc="18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  <a:p>
            <a:pPr marL="11438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Shares</a:t>
            </a:r>
            <a:r>
              <a:rPr dirty="0" sz="1000" spc="3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6">
                <a:solidFill>
                  <a:srgbClr val="000000"/>
                </a:solidFill>
                <a:latin typeface="Calibri"/>
                <a:cs typeface="Calibri"/>
              </a:rPr>
              <a:t>outstanding</a:t>
            </a:r>
          </a:p>
          <a:p>
            <a:pPr marL="1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5" b="1">
                <a:solidFill>
                  <a:srgbClr val="000000"/>
                </a:solidFill>
                <a:latin typeface="Calibri"/>
                <a:cs typeface="Calibri"/>
              </a:rPr>
              <a:t>Implied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share</a:t>
            </a:r>
            <a:r>
              <a:rPr dirty="0" sz="1000" spc="4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275000" y="4768638"/>
            <a:ext cx="192057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3038726" y="4943888"/>
            <a:ext cx="561324" cy="54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737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120.8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4,204.4</a:t>
            </a:r>
          </a:p>
          <a:p>
            <a:pPr marL="17539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cc"/>
                </a:solidFill>
                <a:latin typeface="Calibri"/>
                <a:cs typeface="Calibri"/>
              </a:rPr>
              <a:t>32.8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038856" y="5469640"/>
            <a:ext cx="599408" cy="1962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34" b="1">
                <a:solidFill>
                  <a:srgbClr val="000000"/>
                </a:solidFill>
                <a:latin typeface="Calibri"/>
                <a:cs typeface="Calibri"/>
              </a:rPr>
              <a:t>$128.18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913035" y="5760518"/>
            <a:ext cx="739838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1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sensitivity</a:t>
            </a:r>
            <a:r>
              <a:rPr dirty="0" sz="11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analysis,</a:t>
            </a:r>
            <a:r>
              <a:rPr dirty="0" sz="11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</a:t>
            </a:r>
            <a:r>
              <a:rPr dirty="0" sz="11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implied</a:t>
            </a:r>
            <a:r>
              <a:rPr dirty="0" sz="1100" spc="6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100" spc="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1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4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range</a:t>
            </a:r>
            <a:r>
              <a:rPr dirty="0" sz="1100" spc="7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$106.31</a:t>
            </a:r>
            <a:r>
              <a:rPr dirty="0" sz="11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-</a:t>
            </a:r>
            <a:r>
              <a:rPr dirty="0" sz="1100" spc="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$151.99</a:t>
            </a:r>
            <a:r>
              <a:rPr dirty="0" sz="1100" spc="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100" spc="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4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sweet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085247" y="5928206"/>
            <a:ext cx="11614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spot</a:t>
            </a:r>
            <a:r>
              <a:rPr dirty="0" sz="11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$128.18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63926" y="6147950"/>
            <a:ext cx="946913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56501" y="6242718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27369"/>
            <a:ext cx="807215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39">
                <a:solidFill>
                  <a:srgbClr val="000000"/>
                </a:solidFill>
                <a:latin typeface="HMFTPS+ArialMT"/>
                <a:cs typeface="HMFTPS+ArialMT"/>
              </a:rPr>
              <a:t>WACC</a:t>
            </a:r>
            <a:r>
              <a:rPr dirty="0" sz="28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Calculation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1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  <a:r>
              <a:rPr dirty="0" sz="28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Summary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structure,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1400" spc="-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6.1%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2743" y="1139419"/>
            <a:ext cx="1320629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9" b="1">
                <a:solidFill>
                  <a:srgbClr val="ffffff"/>
                </a:solidFill>
                <a:latin typeface="Calibri"/>
                <a:cs typeface="Calibri"/>
              </a:rPr>
              <a:t>WACC</a:t>
            </a:r>
            <a:r>
              <a:rPr dirty="0" sz="1200" spc="26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13" b="1">
                <a:solidFill>
                  <a:srgbClr val="ffffff"/>
                </a:solidFill>
                <a:latin typeface="Calibri"/>
                <a:cs typeface="Calibri"/>
              </a:rPr>
              <a:t>Calculations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04241" y="1181611"/>
            <a:ext cx="3722007" cy="2085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Football</a:t>
            </a:r>
            <a:r>
              <a:rPr dirty="0" sz="12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Field</a:t>
            </a:r>
            <a:r>
              <a:rPr dirty="0" sz="1200" spc="3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200" spc="4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Implied</a:t>
            </a:r>
            <a:r>
              <a:rPr dirty="0" sz="12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Share</a:t>
            </a:r>
            <a:r>
              <a:rPr dirty="0" sz="12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Price</a:t>
            </a:r>
            <a:r>
              <a:rPr dirty="0" sz="1200" spc="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Comparison</a:t>
            </a:r>
            <a:r>
              <a:rPr dirty="0" sz="1200" baseline="30000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2743" y="1344958"/>
            <a:ext cx="1931320" cy="634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r>
              <a:rPr dirty="0" sz="1200" spc="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-14" b="1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1200" spc="1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structure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Debt-to-total</a:t>
            </a:r>
            <a:r>
              <a:rPr dirty="0" sz="12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capitalization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Equity-to-total</a:t>
            </a:r>
            <a:r>
              <a:rPr dirty="0" sz="12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capitalization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50117" y="1550497"/>
            <a:ext cx="538247" cy="4290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4">
                <a:solidFill>
                  <a:srgbClr val="000000"/>
                </a:solidFill>
                <a:latin typeface="Calibri"/>
                <a:cs typeface="Calibri"/>
              </a:rPr>
              <a:t>19.3%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4">
                <a:solidFill>
                  <a:srgbClr val="000000"/>
                </a:solidFill>
                <a:latin typeface="Calibri"/>
                <a:cs typeface="Calibri"/>
              </a:rPr>
              <a:t>80.7%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80561" y="1557142"/>
            <a:ext cx="895227" cy="154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19">
                <a:solidFill>
                  <a:srgbClr val="595959"/>
                </a:solidFill>
                <a:latin typeface="SNUIJA+Arial-BoldMT"/>
                <a:cs typeface="SNUIJA+Arial-BoldMT"/>
              </a:rPr>
              <a:t>Share</a:t>
            </a:r>
            <a:r>
              <a:rPr dirty="0" sz="800" spc="3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00" spc="18">
                <a:solidFill>
                  <a:srgbClr val="595959"/>
                </a:solidFill>
                <a:latin typeface="SNUIJA+Arial-BoldMT"/>
                <a:cs typeface="SNUIJA+Arial-BoldMT"/>
              </a:rPr>
              <a:t>Price</a:t>
            </a:r>
            <a:r>
              <a:rPr dirty="0" sz="800" spc="41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00" spc="10">
                <a:solidFill>
                  <a:srgbClr val="595959"/>
                </a:solidFill>
                <a:latin typeface="SNUIJA+Arial-BoldMT"/>
                <a:cs typeface="SNUIJA+Arial-BoldMT"/>
              </a:rPr>
              <a:t>($)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13889" y="1732934"/>
            <a:ext cx="259564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04664" y="1732934"/>
            <a:ext cx="259564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72227" y="1732934"/>
            <a:ext cx="313781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63002" y="1732934"/>
            <a:ext cx="313781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125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053780" y="1732934"/>
            <a:ext cx="313781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444555" y="1732934"/>
            <a:ext cx="313781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175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35332" y="1732934"/>
            <a:ext cx="313781" cy="165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1" b="1">
                <a:solidFill>
                  <a:srgbClr val="595959"/>
                </a:solidFill>
                <a:latin typeface="Calibri"/>
                <a:cs typeface="Calibri"/>
              </a:rPr>
              <a:t>200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10847" y="1943985"/>
            <a:ext cx="3257118" cy="10313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200" spc="4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200" spc="4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4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2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2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2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show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200" spc="7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6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200" spc="6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ranges</a:t>
            </a:r>
            <a:r>
              <a:rPr dirty="0" sz="1200" spc="6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200" spc="7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20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5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price,</a:t>
            </a:r>
            <a:r>
              <a:rPr dirty="0" sz="1200" spc="5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5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200" spc="5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5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52</a:t>
            </a:r>
          </a:p>
          <a:p>
            <a:pPr marL="172211" marR="0">
              <a:lnSpc>
                <a:spcPts val="134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weeks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$94.0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-</a:t>
            </a:r>
            <a:r>
              <a:rPr dirty="0" sz="1200" spc="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$171.4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2743" y="2167114"/>
            <a:ext cx="942386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Cost-of-debt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65076" y="2204208"/>
            <a:ext cx="567187" cy="3554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607" marR="0">
              <a:lnSpc>
                <a:spcPts val="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21">
                <a:solidFill>
                  <a:srgbClr val="595959"/>
                </a:solidFill>
                <a:latin typeface="SNUIJA+Arial-BoldMT"/>
                <a:cs typeface="SNUIJA+Arial-BoldMT"/>
              </a:rPr>
              <a:t>52</a:t>
            </a:r>
            <a:r>
              <a:rPr dirty="0" sz="750" spc="24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16">
                <a:solidFill>
                  <a:srgbClr val="595959"/>
                </a:solidFill>
                <a:latin typeface="SNUIJA+Arial-BoldMT"/>
                <a:cs typeface="SNUIJA+Arial-BoldMT"/>
              </a:rPr>
              <a:t>Week</a:t>
            </a:r>
          </a:p>
          <a:p>
            <a:pPr marL="61905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3">
                <a:solidFill>
                  <a:srgbClr val="595959"/>
                </a:solidFill>
                <a:latin typeface="SNUIJA+Arial-BoldMT"/>
                <a:cs typeface="SNUIJA+Arial-BoldMT"/>
              </a:rPr>
              <a:t>Market</a:t>
            </a:r>
          </a:p>
          <a:p>
            <a:pPr marL="0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High/Low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28475" y="2305682"/>
            <a:ext cx="307506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2">
                <a:solidFill>
                  <a:srgbClr val="404040"/>
                </a:solidFill>
                <a:latin typeface="Calibri"/>
                <a:cs typeface="Calibri"/>
              </a:rPr>
              <a:t>94.0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49020" y="2305682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171.4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12743" y="2370024"/>
            <a:ext cx="1471126" cy="6728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991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Cost-of-debt</a:t>
            </a:r>
            <a:r>
              <a:rPr dirty="0" sz="1150" baseline="46908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133991" marR="0">
              <a:lnSpc>
                <a:spcPts val="1459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200" spc="-17">
                <a:solidFill>
                  <a:srgbClr val="000000"/>
                </a:solidFill>
                <a:latin typeface="Calibri"/>
                <a:cs typeface="Calibri"/>
              </a:rPr>
              <a:t>Tax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rate</a:t>
            </a:r>
            <a:r>
              <a:rPr dirty="0" sz="1150" baseline="46908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After-tax</a:t>
            </a:r>
            <a:r>
              <a:rPr dirty="0" sz="1200" spc="-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2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50136" y="2390471"/>
            <a:ext cx="538247" cy="652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396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0">
                <a:solidFill>
                  <a:srgbClr val="0000cc"/>
                </a:solidFill>
                <a:latin typeface="Calibri"/>
                <a:cs typeface="Calibri"/>
              </a:rPr>
              <a:t>3.2%</a:t>
            </a:r>
          </a:p>
          <a:p>
            <a:pPr marL="0" marR="0">
              <a:lnSpc>
                <a:spcPts val="1459"/>
              </a:lnSpc>
              <a:spcBef>
                <a:spcPts val="249"/>
              </a:spcBef>
              <a:spcAft>
                <a:spcPts val="0"/>
              </a:spcAft>
            </a:pPr>
            <a:r>
              <a:rPr dirty="0" sz="1200" spc="14">
                <a:solidFill>
                  <a:srgbClr val="000000"/>
                </a:solidFill>
                <a:latin typeface="Calibri"/>
                <a:cs typeface="Calibri"/>
              </a:rPr>
              <a:t>19.8%</a:t>
            </a:r>
          </a:p>
          <a:p>
            <a:pPr marL="80465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0">
                <a:solidFill>
                  <a:srgbClr val="000000"/>
                </a:solidFill>
                <a:latin typeface="Calibri"/>
                <a:cs typeface="Calibri"/>
              </a:rPr>
              <a:t>2.5%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18647" y="2852840"/>
            <a:ext cx="593032" cy="675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22">
                <a:solidFill>
                  <a:srgbClr val="595959"/>
                </a:solidFill>
                <a:latin typeface="SNUIJA+Arial-BoldMT"/>
                <a:cs typeface="SNUIJA+Arial-BoldMT"/>
              </a:rPr>
              <a:t>Base</a:t>
            </a:r>
            <a:r>
              <a:rPr dirty="0" sz="750" spc="2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4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</a:p>
          <a:p>
            <a:pPr marL="54166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5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  <a:r>
              <a:rPr dirty="0" sz="750" spc="2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1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</a:p>
          <a:p>
            <a:pPr marL="11607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4">
                <a:solidFill>
                  <a:srgbClr val="595959"/>
                </a:solidFill>
                <a:latin typeface="SNUIJA+Arial-BoldMT"/>
                <a:cs typeface="SNUIJA+Arial-BoldMT"/>
              </a:rPr>
              <a:t>9.5x-13.5x</a:t>
            </a:r>
          </a:p>
          <a:p>
            <a:pPr marL="147025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61904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92857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45143" y="3114489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110.9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142768" y="3114489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145.5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610846" y="3117466"/>
            <a:ext cx="3261689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200" spc="14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ranges</a:t>
            </a:r>
            <a:r>
              <a:rPr dirty="0" sz="1200" spc="14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highlight</a:t>
            </a:r>
            <a:r>
              <a:rPr dirty="0" sz="1200" spc="14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14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undervaluation</a:t>
            </a:r>
            <a:r>
              <a:rPr dirty="0" sz="1200" spc="8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8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7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Workshops’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12743" y="3230481"/>
            <a:ext cx="1019148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200" spc="1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-11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2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-11" b="1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6734" y="3433418"/>
            <a:ext cx="1720780" cy="11018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Risk-free</a:t>
            </a:r>
            <a:r>
              <a:rPr dirty="0" sz="120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rate</a:t>
            </a:r>
            <a:r>
              <a:rPr dirty="0" sz="1150" baseline="46908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  <a:p>
            <a:pPr marL="0" marR="0">
              <a:lnSpc>
                <a:spcPts val="1459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Market</a:t>
            </a:r>
            <a:r>
              <a:rPr dirty="0" sz="12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3">
                <a:solidFill>
                  <a:srgbClr val="000000"/>
                </a:solidFill>
                <a:latin typeface="Calibri"/>
                <a:cs typeface="Calibri"/>
              </a:rPr>
              <a:t>risk</a:t>
            </a:r>
            <a:r>
              <a:rPr dirty="0" sz="1150" baseline="46908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Market</a:t>
            </a:r>
            <a:r>
              <a:rPr dirty="0" sz="12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Calibri"/>
                <a:cs typeface="Calibri"/>
              </a:rPr>
              <a:t>risk</a:t>
            </a:r>
            <a:r>
              <a:rPr dirty="0" sz="12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premium</a:t>
            </a:r>
          </a:p>
          <a:p>
            <a:pPr marL="0" marR="0">
              <a:lnSpc>
                <a:spcPts val="1459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Games</a:t>
            </a:r>
            <a:r>
              <a:rPr dirty="0" sz="1200" spc="3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Workshop's</a:t>
            </a:r>
            <a:r>
              <a:rPr dirty="0" sz="12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beta</a:t>
            </a:r>
            <a:r>
              <a:rPr dirty="0" sz="1150" baseline="46908">
                <a:solidFill>
                  <a:srgbClr val="000000"/>
                </a:solidFill>
                <a:latin typeface="Calibri"/>
                <a:cs typeface="Calibri"/>
              </a:rPr>
              <a:t>5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1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r>
              <a:rPr dirty="0" sz="120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premium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130502" y="3453865"/>
            <a:ext cx="457792" cy="12869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10">
                <a:solidFill>
                  <a:srgbClr val="0000cc"/>
                </a:solidFill>
                <a:latin typeface="Calibri"/>
                <a:cs typeface="Calibri"/>
              </a:rPr>
              <a:t>1.9%</a:t>
            </a:r>
          </a:p>
          <a:p>
            <a:pPr marL="30" marR="0">
              <a:lnSpc>
                <a:spcPts val="1459"/>
              </a:lnSpc>
              <a:spcBef>
                <a:spcPts val="249"/>
              </a:spcBef>
              <a:spcAft>
                <a:spcPts val="0"/>
              </a:spcAft>
            </a:pPr>
            <a:r>
              <a:rPr dirty="0" sz="1200" spc="10">
                <a:solidFill>
                  <a:srgbClr val="0000cc"/>
                </a:solidFill>
                <a:latin typeface="Calibri"/>
                <a:cs typeface="Calibri"/>
              </a:rPr>
              <a:t>6.1%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0">
                <a:solidFill>
                  <a:srgbClr val="000000"/>
                </a:solidFill>
                <a:latin typeface="Calibri"/>
                <a:cs typeface="Calibri"/>
              </a:rPr>
              <a:t>4.2%</a:t>
            </a:r>
          </a:p>
          <a:p>
            <a:pPr marL="62558" marR="0">
              <a:lnSpc>
                <a:spcPts val="1459"/>
              </a:lnSpc>
              <a:spcBef>
                <a:spcPts val="299"/>
              </a:spcBef>
              <a:spcAft>
                <a:spcPts val="0"/>
              </a:spcAft>
            </a:pPr>
            <a:r>
              <a:rPr dirty="0" sz="1200">
                <a:solidFill>
                  <a:srgbClr val="0000cc"/>
                </a:solidFill>
                <a:latin typeface="Calibri"/>
                <a:cs typeface="Calibri"/>
              </a:rPr>
              <a:t>1.2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0">
                <a:solidFill>
                  <a:srgbClr val="0000cc"/>
                </a:solidFill>
                <a:latin typeface="Calibri"/>
                <a:cs typeface="Calibri"/>
              </a:rPr>
              <a:t>0.0%</a:t>
            </a:r>
          </a:p>
          <a:p>
            <a:pPr marL="0" marR="0">
              <a:lnSpc>
                <a:spcPts val="1459"/>
              </a:lnSpc>
              <a:spcBef>
                <a:spcPts val="108"/>
              </a:spcBef>
              <a:spcAft>
                <a:spcPts val="0"/>
              </a:spcAft>
            </a:pPr>
            <a:r>
              <a:rPr dirty="0" sz="1200" spc="10">
                <a:solidFill>
                  <a:srgbClr val="000000"/>
                </a:solidFill>
                <a:latin typeface="Calibri"/>
                <a:cs typeface="Calibri"/>
              </a:rPr>
              <a:t>6.9%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034123" y="3661647"/>
            <a:ext cx="586894" cy="6757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22">
                <a:solidFill>
                  <a:srgbClr val="595959"/>
                </a:solidFill>
                <a:latin typeface="SNUIJA+Arial-BoldMT"/>
                <a:cs typeface="SNUIJA+Arial-BoldMT"/>
              </a:rPr>
              <a:t>Bear</a:t>
            </a:r>
            <a:r>
              <a:rPr dirty="0" sz="750" spc="29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4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</a:p>
          <a:p>
            <a:pPr marL="46428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5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  <a:r>
              <a:rPr dirty="0" sz="750" spc="2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1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</a:p>
          <a:p>
            <a:pPr marL="3869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4">
                <a:solidFill>
                  <a:srgbClr val="595959"/>
                </a:solidFill>
                <a:latin typeface="SNUIJA+Arial-BoldMT"/>
                <a:cs typeface="SNUIJA+Arial-BoldMT"/>
              </a:rPr>
              <a:t>9.5x-13.5x</a:t>
            </a:r>
          </a:p>
          <a:p>
            <a:pPr marL="139287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54166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85119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962702" y="3923295"/>
            <a:ext cx="307506" cy="1514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2">
                <a:solidFill>
                  <a:srgbClr val="404040"/>
                </a:solidFill>
                <a:latin typeface="Calibri"/>
                <a:cs typeface="Calibri"/>
              </a:rPr>
              <a:t>89.8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717170" y="3923296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118.2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610846" y="4016626"/>
            <a:ext cx="3256785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52</a:t>
            </a:r>
            <a:r>
              <a:rPr dirty="0" sz="1200" spc="3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weeks</a:t>
            </a:r>
            <a:r>
              <a:rPr dirty="0" sz="1200" spc="30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low</a:t>
            </a:r>
            <a:r>
              <a:rPr dirty="0" sz="1200" spc="3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lies</a:t>
            </a:r>
            <a:r>
              <a:rPr dirty="0" sz="1200" spc="2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at</a:t>
            </a:r>
            <a:r>
              <a:rPr dirty="0" sz="1200" spc="29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$94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2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200" spc="4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200" spc="4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4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point</a:t>
            </a:r>
            <a:r>
              <a:rPr dirty="0" sz="12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4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  <a:r>
              <a:rPr dirty="0" sz="12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4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172210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analysis,</a:t>
            </a:r>
            <a:r>
              <a:rPr dirty="0" sz="1200" spc="5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200" spc="5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 spc="5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trend</a:t>
            </a:r>
            <a:r>
              <a:rPr dirty="0" sz="1200" spc="5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200" spc="5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041862" y="4470453"/>
            <a:ext cx="586894" cy="6757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606" marR="0">
              <a:lnSpc>
                <a:spcPts val="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Bull</a:t>
            </a:r>
            <a:r>
              <a:rPr dirty="0" sz="750" spc="3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4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</a:p>
          <a:p>
            <a:pPr marL="42560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5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  <a:r>
              <a:rPr dirty="0" sz="750" spc="2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1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</a:p>
          <a:p>
            <a:pPr marL="0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4">
                <a:solidFill>
                  <a:srgbClr val="595959"/>
                </a:solidFill>
                <a:latin typeface="SNUIJA+Arial-BoldMT"/>
                <a:cs typeface="SNUIJA+Arial-BoldMT"/>
              </a:rPr>
              <a:t>9.5x-13.5x</a:t>
            </a:r>
          </a:p>
          <a:p>
            <a:pPr marL="135417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46428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77380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12644" y="4517269"/>
            <a:ext cx="1015655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2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558537" y="4732102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130.8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552891" y="4732102"/>
            <a:ext cx="354569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3">
                <a:solidFill>
                  <a:srgbClr val="404040"/>
                </a:solidFill>
                <a:latin typeface="Calibri"/>
                <a:cs typeface="Calibri"/>
              </a:rPr>
              <a:t>171.7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12644" y="4785396"/>
            <a:ext cx="542795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0" b="1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121542" y="4785396"/>
            <a:ext cx="468720" cy="2235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59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27" b="1">
                <a:solidFill>
                  <a:srgbClr val="000000"/>
                </a:solidFill>
                <a:latin typeface="Calibri"/>
                <a:cs typeface="Calibri"/>
              </a:rPr>
              <a:t>6.1%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783055" y="4839586"/>
            <a:ext cx="6267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609062" y="4839586"/>
            <a:ext cx="61841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0425926" y="4839586"/>
            <a:ext cx="83864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conditions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460722" y="4839586"/>
            <a:ext cx="40667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78100" y="5096387"/>
            <a:ext cx="3098247" cy="1189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709" marR="0">
              <a:lnSpc>
                <a:spcPts val="1116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(1)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Damodaran</a:t>
            </a:r>
            <a:r>
              <a:rPr dirty="0" sz="900" spc="1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000000"/>
                </a:solidFill>
                <a:latin typeface="Calibri"/>
                <a:cs typeface="Calibri"/>
              </a:rPr>
              <a:t>NY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23" b="1">
                <a:solidFill>
                  <a:srgbClr val="000000"/>
                </a:solidFill>
                <a:latin typeface="Calibri"/>
                <a:cs typeface="Calibri"/>
              </a:rPr>
              <a:t>Stern,</a:t>
            </a:r>
            <a:r>
              <a:rPr dirty="0" sz="900" spc="-3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Retail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1" b="1">
                <a:solidFill>
                  <a:srgbClr val="000000"/>
                </a:solidFill>
                <a:latin typeface="Calibri"/>
                <a:cs typeface="Calibri"/>
              </a:rPr>
              <a:t>(general)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37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  <a:p>
            <a:pPr marL="125709" marR="0">
              <a:lnSpc>
                <a:spcPts val="1116"/>
              </a:lnSpc>
              <a:spcBef>
                <a:spcPts val="501"/>
              </a:spcBef>
              <a:spcAft>
                <a:spcPts val="0"/>
              </a:spcAft>
            </a:pP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(2)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2" b="1">
                <a:solidFill>
                  <a:srgbClr val="000000"/>
                </a:solidFill>
                <a:latin typeface="Calibri"/>
                <a:cs typeface="Calibri"/>
              </a:rPr>
              <a:t>Games</a:t>
            </a:r>
            <a:r>
              <a:rPr dirty="0" sz="900" spc="-1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000000"/>
                </a:solidFill>
                <a:latin typeface="Calibri"/>
                <a:cs typeface="Calibri"/>
              </a:rPr>
              <a:t>Workshop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dirty="0" sz="900" spc="4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tax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22" b="1">
                <a:solidFill>
                  <a:srgbClr val="000000"/>
                </a:solidFill>
                <a:latin typeface="Calibri"/>
                <a:cs typeface="Calibri"/>
              </a:rPr>
              <a:t>rate,</a:t>
            </a:r>
            <a:r>
              <a:rPr dirty="0" sz="900" spc="-3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33" b="1">
                <a:solidFill>
                  <a:srgbClr val="000000"/>
                </a:solidFill>
                <a:latin typeface="Calibri"/>
                <a:cs typeface="Calibri"/>
              </a:rPr>
              <a:t>2017-2021.</a:t>
            </a:r>
          </a:p>
          <a:p>
            <a:pPr marL="125709" marR="0">
              <a:lnSpc>
                <a:spcPts val="1116"/>
              </a:lnSpc>
              <a:spcBef>
                <a:spcPts val="551"/>
              </a:spcBef>
              <a:spcAft>
                <a:spcPts val="0"/>
              </a:spcAft>
            </a:pP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(3)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-24" b="1">
                <a:solidFill>
                  <a:srgbClr val="000000"/>
                </a:solidFill>
                <a:latin typeface="Calibri"/>
                <a:cs typeface="Calibri"/>
              </a:rPr>
              <a:t>US</a:t>
            </a:r>
            <a:r>
              <a:rPr dirty="0" sz="900" spc="29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20" b="1">
                <a:solidFill>
                  <a:srgbClr val="000000"/>
                </a:solidFill>
                <a:latin typeface="Calibri"/>
                <a:cs typeface="Calibri"/>
              </a:rPr>
              <a:t>Department</a:t>
            </a:r>
            <a:r>
              <a:rPr dirty="0" sz="900" spc="2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Treasury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23" b="1">
                <a:solidFill>
                  <a:srgbClr val="000000"/>
                </a:solidFill>
                <a:latin typeface="Calibri"/>
                <a:cs typeface="Calibri"/>
              </a:rPr>
              <a:t>10yr</a:t>
            </a:r>
            <a:r>
              <a:rPr dirty="0" sz="900" spc="1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note</a:t>
            </a:r>
            <a:r>
              <a:rPr dirty="0" sz="900" spc="2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37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  <a:p>
            <a:pPr marL="125709" marR="0">
              <a:lnSpc>
                <a:spcPts val="1116"/>
              </a:lnSpc>
              <a:spcBef>
                <a:spcPts val="501"/>
              </a:spcBef>
              <a:spcAft>
                <a:spcPts val="0"/>
              </a:spcAft>
            </a:pP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(4)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-24" b="1">
                <a:solidFill>
                  <a:srgbClr val="000000"/>
                </a:solidFill>
                <a:latin typeface="Calibri"/>
                <a:cs typeface="Calibri"/>
              </a:rPr>
              <a:t>US</a:t>
            </a:r>
            <a:r>
              <a:rPr dirty="0" sz="900" spc="29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Risk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24" b="1">
                <a:solidFill>
                  <a:srgbClr val="000000"/>
                </a:solidFill>
                <a:latin typeface="Calibri"/>
                <a:cs typeface="Calibri"/>
              </a:rPr>
              <a:t>Premium,</a:t>
            </a:r>
            <a:r>
              <a:rPr dirty="0" sz="900" spc="-37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Damodaran</a:t>
            </a:r>
            <a:r>
              <a:rPr dirty="0" sz="900" spc="1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000000"/>
                </a:solidFill>
                <a:latin typeface="Calibri"/>
                <a:cs typeface="Calibri"/>
              </a:rPr>
              <a:t>NY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6" b="1">
                <a:solidFill>
                  <a:srgbClr val="000000"/>
                </a:solidFill>
                <a:latin typeface="Calibri"/>
                <a:cs typeface="Calibri"/>
              </a:rPr>
              <a:t>Stearn.</a:t>
            </a:r>
          </a:p>
          <a:p>
            <a:pPr marL="125709" marR="0">
              <a:lnSpc>
                <a:spcPts val="1116"/>
              </a:lnSpc>
              <a:spcBef>
                <a:spcPts val="501"/>
              </a:spcBef>
              <a:spcAft>
                <a:spcPts val="0"/>
              </a:spcAft>
            </a:pPr>
            <a:r>
              <a:rPr dirty="0" sz="900" spc="19" b="1">
                <a:solidFill>
                  <a:srgbClr val="000000"/>
                </a:solidFill>
                <a:latin typeface="Calibri"/>
                <a:cs typeface="Calibri"/>
              </a:rPr>
              <a:t>(5)</a:t>
            </a:r>
            <a:r>
              <a:rPr dirty="0" sz="9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IQ,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2" b="1">
                <a:solidFill>
                  <a:srgbClr val="000000"/>
                </a:solidFill>
                <a:latin typeface="Calibri"/>
                <a:cs typeface="Calibri"/>
              </a:rPr>
              <a:t>Games</a:t>
            </a:r>
            <a:r>
              <a:rPr dirty="0" sz="900" spc="-1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0" b="1">
                <a:solidFill>
                  <a:srgbClr val="000000"/>
                </a:solidFill>
                <a:latin typeface="Calibri"/>
                <a:cs typeface="Calibri"/>
              </a:rPr>
              <a:t>Workshop</a:t>
            </a:r>
            <a:r>
              <a:rPr dirty="0" sz="9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1" b="1">
                <a:solidFill>
                  <a:srgbClr val="000000"/>
                </a:solidFill>
                <a:latin typeface="Calibri"/>
                <a:cs typeface="Calibri"/>
              </a:rPr>
              <a:t>5-year</a:t>
            </a:r>
            <a:r>
              <a:rPr dirty="0" sz="900" spc="29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17" b="1">
                <a:solidFill>
                  <a:srgbClr val="000000"/>
                </a:solidFill>
                <a:latin typeface="Calibri"/>
                <a:cs typeface="Calibri"/>
              </a:rPr>
              <a:t>beta,</a:t>
            </a:r>
            <a:r>
              <a:rPr dirty="0" sz="900" spc="-3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900" spc="37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  <a:p>
            <a:pPr marL="0" marR="0">
              <a:lnSpc>
                <a:spcPts val="563"/>
              </a:lnSpc>
              <a:spcBef>
                <a:spcPts val="914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783055" y="5113906"/>
            <a:ext cx="308305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geopolitical</a:t>
            </a:r>
            <a:r>
              <a:rPr dirty="0" sz="1200" spc="8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situation,</a:t>
            </a:r>
            <a:r>
              <a:rPr dirty="0" sz="12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2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1200" spc="2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987695" y="5332639"/>
            <a:ext cx="638537" cy="6758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737" marR="0">
              <a:lnSpc>
                <a:spcPts val="817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4">
                <a:solidFill>
                  <a:srgbClr val="595959"/>
                </a:solidFill>
                <a:latin typeface="SNUIJA+Arial-BoldMT"/>
                <a:cs typeface="SNUIJA+Arial-BoldMT"/>
              </a:rPr>
              <a:t>Comparabl</a:t>
            </a:r>
          </a:p>
          <a:p>
            <a:pPr marL="30952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15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  <a:r>
              <a:rPr dirty="0" sz="750" spc="20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 spc="-21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</a:p>
          <a:p>
            <a:pPr marL="0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7">
                <a:solidFill>
                  <a:srgbClr val="595959"/>
                </a:solidFill>
                <a:latin typeface="SNUIJA+Arial-BoldMT"/>
                <a:cs typeface="SNUIJA+Arial-BoldMT"/>
              </a:rPr>
              <a:t>11.7x-13.7x</a:t>
            </a:r>
          </a:p>
          <a:p>
            <a:pPr marL="162501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77380" marR="0">
              <a:lnSpc>
                <a:spcPts val="817"/>
              </a:lnSpc>
              <a:spcBef>
                <a:spcPts val="7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108333" marR="0">
              <a:lnSpc>
                <a:spcPts val="817"/>
              </a:lnSpc>
              <a:spcBef>
                <a:spcPts val="23"/>
              </a:spcBef>
              <a:spcAft>
                <a:spcPts val="0"/>
              </a:spcAft>
            </a:pPr>
            <a:r>
              <a:rPr dirty="0" sz="750" spc="-12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783055" y="5388226"/>
            <a:ext cx="207662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attractive</a:t>
            </a:r>
            <a:r>
              <a:rPr dirty="0" sz="12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buy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862106" y="5540910"/>
            <a:ext cx="307506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2">
                <a:solidFill>
                  <a:srgbClr val="404040"/>
                </a:solidFill>
                <a:latin typeface="Calibri"/>
                <a:cs typeface="Calibri"/>
              </a:rPr>
              <a:t>83.4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392169" y="5540910"/>
            <a:ext cx="307506" cy="151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2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 spc="-12">
                <a:solidFill>
                  <a:srgbClr val="404040"/>
                </a:solidFill>
                <a:latin typeface="Calibri"/>
                <a:cs typeface="Calibri"/>
              </a:rPr>
              <a:t>97.4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298532" y="6044079"/>
            <a:ext cx="151810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8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8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03/03/22:</a:t>
            </a:r>
            <a:r>
              <a:rPr dirty="0" sz="8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77465" y="6272044"/>
            <a:ext cx="699158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WACC</a:t>
            </a:r>
            <a:r>
              <a:rPr dirty="0" sz="5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cost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equity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values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were</a:t>
            </a:r>
            <a:r>
              <a:rPr dirty="0" sz="500" spc="-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chosen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target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valuation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is</a:t>
            </a:r>
            <a:r>
              <a:rPr dirty="0" sz="5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performed</a:t>
            </a:r>
            <a:r>
              <a:rPr dirty="0" sz="500" spc="-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USD.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calculation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cost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equity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 spc="-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UK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standards,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such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Risk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Premium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4.6%,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would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slightly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change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WACC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overall.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81012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2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  <a:r>
              <a:rPr dirty="0" sz="2800" spc="-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$104.01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$151.22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147" y="1122907"/>
            <a:ext cx="36056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Standalone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78370" y="1122907"/>
            <a:ext cx="33404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Standalone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EBIT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7489" y="1449114"/>
            <a:ext cx="4695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1,200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97145" y="1449114"/>
            <a:ext cx="3644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25525" y="1496740"/>
            <a:ext cx="1237469" cy="570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+7.6%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+9.1%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+11.5%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73873" y="1496740"/>
            <a:ext cx="1307545" cy="569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+6.3%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2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+10.9%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+14.7%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7508" y="1635725"/>
            <a:ext cx="470293" cy="22359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1,100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  <a:p>
            <a:pPr marL="105873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105873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105873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105873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247038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07769" y="1631216"/>
            <a:ext cx="687164" cy="5375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+19.3%</a:t>
            </a:r>
          </a:p>
          <a:p>
            <a:pPr marL="324262" marR="0">
              <a:lnSpc>
                <a:spcPts val="1112"/>
              </a:lnSpc>
              <a:spcBef>
                <a:spcPts val="17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862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97228" y="1635655"/>
            <a:ext cx="364420" cy="20489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550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  <a:p>
            <a:pPr marL="0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3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3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345069" y="1645505"/>
            <a:ext cx="715314" cy="536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+45.8%</a:t>
            </a:r>
          </a:p>
          <a:p>
            <a:pPr marL="352411" marR="0">
              <a:lnSpc>
                <a:spcPts val="1112"/>
              </a:lnSpc>
              <a:spcBef>
                <a:spcPts val="17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427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93382" y="1794729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+15.1%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29081" y="1821716"/>
            <a:ext cx="714234" cy="537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+41.0%</a:t>
            </a:r>
          </a:p>
          <a:p>
            <a:pPr marL="351332" marR="0">
              <a:lnSpc>
                <a:spcPts val="1112"/>
              </a:lnSpc>
              <a:spcBef>
                <a:spcPts val="170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380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78993" y="1951891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+11.2%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511508" y="1988405"/>
            <a:ext cx="714740" cy="5369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+36.4%</a:t>
            </a:r>
          </a:p>
          <a:p>
            <a:pPr marL="351838" marR="0">
              <a:lnSpc>
                <a:spcPts val="1112"/>
              </a:lnSpc>
              <a:spcBef>
                <a:spcPts val="170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335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01055" y="2101116"/>
            <a:ext cx="51458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+7.4%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903438" y="2113231"/>
            <a:ext cx="537493" cy="314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59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775</a:t>
            </a:r>
          </a:p>
          <a:p>
            <a:pPr marL="0" marR="0">
              <a:lnSpc>
                <a:spcPts val="1063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723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517676" y="215206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775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93933" y="2156679"/>
            <a:ext cx="715268" cy="537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+32.4%</a:t>
            </a:r>
          </a:p>
          <a:p>
            <a:pPr marL="352366" marR="0">
              <a:lnSpc>
                <a:spcPts val="1112"/>
              </a:lnSpc>
              <a:spcBef>
                <a:spcPts val="170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89050" y="2205950"/>
            <a:ext cx="537525" cy="3159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712</a:t>
            </a:r>
          </a:p>
          <a:p>
            <a:pPr marL="0" marR="0">
              <a:lnSpc>
                <a:spcPts val="10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673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86669" y="2245580"/>
            <a:ext cx="51458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+3.8%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456108" y="225045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361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274663" y="2301802"/>
            <a:ext cx="791528" cy="315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648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691</a:t>
            </a:r>
          </a:p>
          <a:p>
            <a:pPr marL="0" marR="0">
              <a:lnSpc>
                <a:spcPts val="1073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622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677944" y="2313841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+32.1%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539062" y="237427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328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460275" y="2400827"/>
            <a:ext cx="537525" cy="3170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585</a:t>
            </a:r>
          </a:p>
          <a:p>
            <a:pPr marL="0" marR="0">
              <a:lnSpc>
                <a:spcPts val="10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568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888900" y="245809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610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645888" y="2503028"/>
            <a:ext cx="537526" cy="315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522</a:t>
            </a:r>
          </a:p>
          <a:p>
            <a:pPr marL="0" marR="0">
              <a:lnSpc>
                <a:spcPts val="106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514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622060" y="249533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214781" y="2504415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074513" y="2603310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533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297735" y="2591324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270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704993" y="2625365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261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45814" y="266354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029253" y="2670930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248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380689" y="268165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246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787925" y="274995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227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870880" y="279362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216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8463643" y="278071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546597" y="289809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188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338393" y="3692163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11008" y="38036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784127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598483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412965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227321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041676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835479" y="38036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711821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627745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545318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0462892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1378946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38731" y="4057576"/>
            <a:ext cx="304449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BEAR</a:t>
            </a:r>
            <a:r>
              <a:rPr dirty="0" sz="1200" spc="7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8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1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305088" y="4055559"/>
            <a:ext cx="305363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BASE</a:t>
            </a:r>
            <a:r>
              <a:rPr dirty="0" sz="1200" spc="7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22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1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171444" y="4042365"/>
            <a:ext cx="301858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BULL</a:t>
            </a:r>
            <a:r>
              <a:rPr dirty="0" sz="12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7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23019" y="4262134"/>
            <a:ext cx="197443" cy="1855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632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758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2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95807" y="4262134"/>
            <a:ext cx="3576286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considers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2.0%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YoY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289939" y="4264465"/>
            <a:ext cx="196937" cy="1855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5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4462220" y="4264465"/>
            <a:ext cx="357451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forecasted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linear</a:t>
            </a:r>
            <a:r>
              <a:rPr dirty="0" sz="1000" spc="1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regression</a:t>
            </a:r>
            <a:r>
              <a:rPr dirty="0" sz="1000" spc="1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model</a:t>
            </a:r>
            <a:r>
              <a:rPr dirty="0" sz="10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data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2017-2021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156491" y="4245943"/>
            <a:ext cx="196684" cy="1855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328702" y="4245943"/>
            <a:ext cx="3576286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considers</a:t>
            </a:r>
            <a:r>
              <a:rPr dirty="0" sz="10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3.0%</a:t>
            </a:r>
            <a:r>
              <a:rPr dirty="0" sz="1000" spc="1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YoY</a:t>
            </a:r>
            <a:r>
              <a:rPr dirty="0" sz="1000" spc="19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95807" y="4681202"/>
            <a:ext cx="357541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3.0%</a:t>
            </a:r>
            <a:r>
              <a:rPr dirty="0" sz="1000" spc="2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stabilizes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29.8%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462220" y="4683533"/>
            <a:ext cx="357706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kept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same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level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0.5%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until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26.27%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328577" y="4665043"/>
            <a:ext cx="3577064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improves</a:t>
            </a:r>
            <a:r>
              <a:rPr dirty="0" sz="1000" spc="2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1.0%</a:t>
            </a:r>
            <a:r>
              <a:rPr dirty="0" sz="1000" spc="2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level</a:t>
            </a:r>
            <a:r>
              <a:rPr dirty="0" sz="10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0.5%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until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25.27%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95680" y="5100269"/>
            <a:ext cx="35770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SG&amp;A</a:t>
            </a:r>
            <a:r>
              <a:rPr dirty="0" sz="1000" spc="2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increases</a:t>
            </a:r>
            <a:r>
              <a:rPr dirty="0" sz="10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27.5%</a:t>
            </a:r>
            <a:r>
              <a:rPr dirty="0" sz="1000" spc="2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gradually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improves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24.5%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continue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462348" y="5102601"/>
            <a:ext cx="357719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SG&amp;A</a:t>
            </a:r>
            <a:r>
              <a:rPr dirty="0" sz="100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0.5%</a:t>
            </a:r>
            <a:r>
              <a:rPr dirty="0" sz="1000" spc="1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YoY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historical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level</a:t>
            </a:r>
            <a:r>
              <a:rPr dirty="0" sz="10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continue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328703" y="5084143"/>
            <a:ext cx="357706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SG&amp;A</a:t>
            </a:r>
            <a:r>
              <a:rPr dirty="0" sz="1000" spc="2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2.0%</a:t>
            </a:r>
            <a:r>
              <a:rPr dirty="0" sz="1000" spc="29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YoY</a:t>
            </a:r>
            <a:r>
              <a:rPr dirty="0" sz="10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95301" y="5519338"/>
            <a:ext cx="357603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4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maintained</a:t>
            </a:r>
            <a:r>
              <a:rPr dirty="0" sz="10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4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0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8.8%</a:t>
            </a:r>
            <a:r>
              <a:rPr dirty="0" sz="1000" spc="4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462221" y="5521669"/>
            <a:ext cx="357451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maintained</a:t>
            </a:r>
            <a:r>
              <a:rPr dirty="0" sz="10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0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8.8%</a:t>
            </a:r>
            <a:r>
              <a:rPr dirty="0" sz="1000" spc="5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8328703" y="5503243"/>
            <a:ext cx="3577189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8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9.8%</a:t>
            </a:r>
            <a:r>
              <a:rPr dirty="0" sz="1000" spc="3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percentage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595175" y="5938406"/>
            <a:ext cx="15970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$104.01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462094" y="5940738"/>
            <a:ext cx="15970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$128.18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328703" y="5922343"/>
            <a:ext cx="15970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$151.22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55453" y="6164884"/>
            <a:ext cx="946919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341444" y="6266090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54261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1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methods,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Price/share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$116.9,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4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202020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undervaluation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~24%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3541" y="1135054"/>
            <a:ext cx="283300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Enterprise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Equity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Bridge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90036" y="1143102"/>
            <a:ext cx="395518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Stock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Price</a:t>
            </a:r>
            <a:r>
              <a:rPr dirty="0" sz="1150" baseline="30546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  <a:r>
              <a:rPr dirty="0" sz="1150" baseline="30546" spc="9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(as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03/03/2022)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064" y="1499089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4.000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72511" y="1592620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3.833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94699" y="163740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67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16617" y="166697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121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563240" y="1719130"/>
            <a:ext cx="53928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2064" y="2029336"/>
            <a:ext cx="407919" cy="33352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3.500</a:t>
            </a:r>
          </a:p>
          <a:p>
            <a:pPr marL="0" marR="0">
              <a:lnSpc>
                <a:spcPts val="898"/>
              </a:lnSpc>
              <a:spcBef>
                <a:spcPts val="32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3.000</a:t>
            </a:r>
          </a:p>
          <a:p>
            <a:pPr marL="0" marR="0">
              <a:lnSpc>
                <a:spcPts val="898"/>
              </a:lnSpc>
              <a:spcBef>
                <a:spcPts val="32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2.500</a:t>
            </a:r>
          </a:p>
          <a:p>
            <a:pPr marL="0" marR="0">
              <a:lnSpc>
                <a:spcPts val="898"/>
              </a:lnSpc>
              <a:spcBef>
                <a:spcPts val="328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2.000</a:t>
            </a:r>
          </a:p>
          <a:p>
            <a:pPr marL="0" marR="0">
              <a:lnSpc>
                <a:spcPts val="898"/>
              </a:lnSpc>
              <a:spcBef>
                <a:spcPts val="32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1.500</a:t>
            </a:r>
          </a:p>
          <a:p>
            <a:pPr marL="0" marR="0">
              <a:lnSpc>
                <a:spcPts val="898"/>
              </a:lnSpc>
              <a:spcBef>
                <a:spcPts val="32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1.000</a:t>
            </a:r>
          </a:p>
          <a:p>
            <a:pPr marL="85770" marR="0">
              <a:lnSpc>
                <a:spcPts val="898"/>
              </a:lnSpc>
              <a:spcBef>
                <a:spcPts val="327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01710" y="2749280"/>
            <a:ext cx="1182431" cy="24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700" spc="39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700" spc="27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700" spc="32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EV</a:t>
            </a:r>
          </a:p>
          <a:p>
            <a:pPr marL="344423" marR="0">
              <a:lnSpc>
                <a:spcPts val="777"/>
              </a:lnSpc>
              <a:spcBef>
                <a:spcPts val="16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$4,150.2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54620" y="2866994"/>
            <a:ext cx="912870" cy="507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6164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</a:p>
          <a:p>
            <a:pPr marL="0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Outstanding:</a:t>
            </a:r>
          </a:p>
          <a:p>
            <a:pPr marL="111312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32.8</a:t>
            </a:r>
            <a:r>
              <a:rPr dirty="0" sz="105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60285" y="3167275"/>
            <a:ext cx="1062977" cy="4573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811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700" spc="38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700" spc="26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</a:p>
          <a:p>
            <a:pPr marL="0" marR="0">
              <a:lnSpc>
                <a:spcPts val="777"/>
              </a:lnSpc>
              <a:spcBef>
                <a:spcPts val="16"/>
              </a:spcBef>
              <a:spcAft>
                <a:spcPts val="0"/>
              </a:spcAft>
            </a:pP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700" spc="-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decided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assign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3005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70%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weigh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</a:p>
          <a:p>
            <a:pPr marL="21302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methodology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3072" y="327066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2.905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450788" y="3761843"/>
            <a:ext cx="904625" cy="302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u="sng">
                <a:solidFill>
                  <a:srgbClr val="000000"/>
                </a:solidFill>
                <a:latin typeface="HMFTPS+ArialMT"/>
                <a:cs typeface="HMFTPS+ArialMT"/>
              </a:rPr>
              <a:t>DCF-Valuation</a:t>
            </a:r>
          </a:p>
          <a:p>
            <a:pPr marL="16764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$128.18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86075" y="3914028"/>
            <a:ext cx="17497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Source:</a:t>
            </a:r>
            <a:r>
              <a:rPr dirty="0" sz="8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1)</a:t>
            </a:r>
            <a:r>
              <a:rPr dirty="0" sz="8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Capital</a:t>
            </a:r>
            <a:r>
              <a:rPr dirty="0" sz="8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IQ,</a:t>
            </a:r>
            <a:r>
              <a:rPr dirty="0" sz="8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03/03/2022.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513399" y="4202373"/>
            <a:ext cx="778324" cy="4401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u="sng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</a:p>
          <a:p>
            <a:pPr marL="73152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 u="sng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</a:p>
          <a:p>
            <a:pPr marL="169164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$90.4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970806" y="4314319"/>
            <a:ext cx="322762" cy="11015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28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2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061075" y="4303606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+24.3%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662296" y="4415862"/>
            <a:ext cx="892125" cy="6049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</a:p>
          <a:p>
            <a:pPr marL="2164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price:</a:t>
            </a:r>
          </a:p>
          <a:p>
            <a:pPr marL="28955" marR="0">
              <a:lnSpc>
                <a:spcPts val="1979"/>
              </a:lnSpc>
              <a:spcBef>
                <a:spcPts val="139"/>
              </a:spcBef>
              <a:spcAft>
                <a:spcPts val="0"/>
              </a:spcAft>
            </a:pPr>
            <a:r>
              <a:rPr dirty="0" sz="1800" spc="-23">
                <a:solidFill>
                  <a:srgbClr val="000000"/>
                </a:solidFill>
                <a:latin typeface="SNUIJA+Arial-BoldMT"/>
                <a:cs typeface="SNUIJA+Arial-BoldMT"/>
              </a:rPr>
              <a:t>$116.9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613762" y="4551270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116.9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33164" y="4767725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94.0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79772" y="4759928"/>
            <a:ext cx="381609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2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scenario,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563630" y="4824965"/>
            <a:ext cx="759341" cy="243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  <a:r>
              <a:rPr dirty="0" sz="700" spc="39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EV</a:t>
            </a:r>
          </a:p>
          <a:p>
            <a:pPr marL="141732" marR="0">
              <a:lnSpc>
                <a:spcPts val="777"/>
              </a:lnSpc>
              <a:spcBef>
                <a:spcPts val="16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$2,911.5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19753" y="4942808"/>
            <a:ext cx="4136135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currently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undervalued</a:t>
            </a:r>
            <a:r>
              <a:rPr dirty="0" sz="12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~24%,</a:t>
            </a:r>
            <a:r>
              <a:rPr dirty="0" sz="12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</a:p>
          <a:p>
            <a:pPr marL="16459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bid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very</a:t>
            </a:r>
            <a:r>
              <a:rPr dirty="0" sz="12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attractive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</a:p>
          <a:p>
            <a:pPr marL="257554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levels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</a:p>
          <a:p>
            <a:pPr marL="10500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performance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6522" y="527787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873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313694" y="5274089"/>
            <a:ext cx="1278174" cy="457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3087" marR="0">
              <a:lnSpc>
                <a:spcPts val="782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 u="sng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</a:p>
          <a:p>
            <a:pPr marL="0" marR="0">
              <a:lnSpc>
                <a:spcPts val="777"/>
              </a:lnSpc>
              <a:spcBef>
                <a:spcPts val="16"/>
              </a:spcBef>
              <a:spcAft>
                <a:spcPts val="0"/>
              </a:spcAft>
            </a:pP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700" spc="-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decided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assign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30%</a:t>
            </a:r>
          </a:p>
          <a:p>
            <a:pPr marL="56394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weigh</a:t>
            </a:r>
            <a:r>
              <a:rPr dirty="0" sz="7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</a:p>
          <a:p>
            <a:pPr marL="348971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0562" y="574259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083738" y="573842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18820" y="5826631"/>
            <a:ext cx="617769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Enterprise</a:t>
            </a:r>
          </a:p>
          <a:p>
            <a:pPr marL="102108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480918" y="5826631"/>
            <a:ext cx="39076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242930" y="5826892"/>
            <a:ext cx="36808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2812795" y="5826892"/>
            <a:ext cx="72544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290906" y="5826907"/>
            <a:ext cx="203804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800" spc="7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8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55453" y="6164884"/>
            <a:ext cx="946919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41436" y="6266066"/>
            <a:ext cx="148101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08771" y="2562285"/>
            <a:ext cx="5249320" cy="6476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99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III.</a:t>
            </a:r>
            <a:r>
              <a:rPr dirty="0" sz="4300" spc="5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Financial</a:t>
            </a:r>
            <a:r>
              <a:rPr dirty="0" sz="4300" spc="-26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300">
                <a:solidFill>
                  <a:srgbClr val="ffffff"/>
                </a:solidFill>
                <a:latin typeface="HMFTPS+ArialMT"/>
                <a:cs typeface="HMFTPS+ArialMT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26681" y="4320665"/>
            <a:ext cx="8478816" cy="8042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5400">
                <a:solidFill>
                  <a:srgbClr val="595959"/>
                </a:solidFill>
                <a:latin typeface="SNUIJA+Arial-BoldMT"/>
                <a:cs typeface="SNUIJA+Arial-BoldMT"/>
              </a:rPr>
              <a:t>1</a:t>
            </a:r>
            <a:r>
              <a:rPr dirty="0" sz="5400" spc="2692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595959"/>
                </a:solidFill>
                <a:latin typeface="SNUIJA+Arial-BoldMT"/>
                <a:cs typeface="SNUIJA+Arial-BoldMT"/>
              </a:rPr>
              <a:t>2</a:t>
            </a:r>
            <a:r>
              <a:rPr dirty="0" sz="5400" spc="26926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5400">
                <a:solidFill>
                  <a:srgbClr val="ffffff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0498" y="5655462"/>
            <a:ext cx="2472928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19">
                <a:solidFill>
                  <a:srgbClr val="595959"/>
                </a:solidFill>
                <a:latin typeface="HMFTPS+ArialMT"/>
                <a:cs typeface="HMFTPS+ArialMT"/>
              </a:rPr>
              <a:t>COMPARABLES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3470" y="5655462"/>
            <a:ext cx="2167532" cy="707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595959"/>
                </a:solidFill>
                <a:latin typeface="HMFTPS+ArialMT"/>
                <a:cs typeface="HMFTPS+ArialMT"/>
              </a:rPr>
              <a:t>DISCOUNTED</a:t>
            </a:r>
          </a:p>
          <a:p>
            <a:pPr marL="100584" marR="0">
              <a:lnSpc>
                <a:spcPts val="2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595959"/>
                </a:solidFill>
                <a:latin typeface="HMFTPS+ArialMT"/>
                <a:cs typeface="HMFTPS+ArialMT"/>
              </a:rPr>
              <a:t>CASH</a:t>
            </a:r>
            <a:r>
              <a:rPr dirty="0" sz="2400" spc="17">
                <a:solidFill>
                  <a:srgbClr val="595959"/>
                </a:solidFill>
                <a:latin typeface="HMFTPS+ArialMT"/>
                <a:cs typeface="HMFTPS+ArialMT"/>
              </a:rPr>
              <a:t> </a:t>
            </a:r>
            <a:r>
              <a:rPr dirty="0" sz="2400">
                <a:solidFill>
                  <a:srgbClr val="595959"/>
                </a:solidFill>
                <a:latin typeface="HMFTPS+ArialMT"/>
                <a:cs typeface="HMFTPS+ArialMT"/>
              </a:rPr>
              <a:t>FLOW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86078" y="5655462"/>
            <a:ext cx="1930896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67171"/>
                </a:solidFill>
                <a:latin typeface="HMFTPS+ArialMT"/>
                <a:cs typeface="HMFTPS+ArialMT"/>
              </a:rPr>
              <a:t>56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29302" y="652083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767171"/>
                </a:solidFill>
                <a:latin typeface="HMFTPS+ArialMT"/>
                <a:cs typeface="HMFTPS+ArialMT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152830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Once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integrated,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4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expect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four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categories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4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acquisition,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2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344788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  <a:r>
              <a:rPr dirty="0" sz="1400" spc="-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reductions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contributors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2745" y="1215411"/>
            <a:ext cx="154932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Possible</a:t>
            </a:r>
            <a:r>
              <a:rPr dirty="0" sz="1200" spc="2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94249" y="1215411"/>
            <a:ext cx="9328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Reasoning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55709" y="1215411"/>
            <a:ext cx="77889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Duration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038904" y="1216206"/>
            <a:ext cx="64511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Impact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18306" y="1426131"/>
            <a:ext cx="3106597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Japan),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majority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awareness,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diversity,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loyalty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barriers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76615" y="1666159"/>
            <a:ext cx="2978865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larger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chain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  <a:r>
              <a:rPr dirty="0" sz="10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021152" y="1859692"/>
            <a:ext cx="67569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0-5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2356" y="1913061"/>
            <a:ext cx="1791612" cy="22756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Generation</a:t>
            </a:r>
          </a:p>
          <a:p>
            <a:pPr marL="131062" marR="0">
              <a:lnSpc>
                <a:spcPts val="1568"/>
              </a:lnSpc>
              <a:spcBef>
                <a:spcPts val="6407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COGS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</a:p>
          <a:p>
            <a:pPr marL="150874" marR="0">
              <a:lnSpc>
                <a:spcPts val="1568"/>
              </a:lnSpc>
              <a:spcBef>
                <a:spcPts val="6406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  <a:r>
              <a:rPr dirty="0" sz="1400" spc="-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18306" y="2188245"/>
            <a:ext cx="315620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Wider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utilization,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e.g.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amusement</a:t>
            </a:r>
            <a:r>
              <a:rPr dirty="0" sz="10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parks,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opens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18292" y="2809418"/>
            <a:ext cx="305047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bargaining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power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suppliers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074511" y="2856909"/>
            <a:ext cx="300936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material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shipping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freight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020898" y="2936392"/>
            <a:ext cx="675823" cy="1145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0-3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  <a:p>
            <a:pPr marL="0" marR="0">
              <a:lnSpc>
                <a:spcPts val="1112"/>
              </a:lnSpc>
              <a:spcBef>
                <a:spcPts val="649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0-5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317913" y="3681063"/>
            <a:ext cx="3255646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Talent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6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6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content/products</a:t>
            </a:r>
            <a:r>
              <a:rPr dirty="0" sz="1000" spc="6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(toys,</a:t>
            </a:r>
            <a:r>
              <a:rPr dirty="0" sz="1000" spc="6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animes,</a:t>
            </a:r>
            <a:r>
              <a:rPr dirty="0" sz="1000" spc="6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games)</a:t>
            </a:r>
            <a:r>
              <a:rPr dirty="0" sz="1000" spc="1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“Warhammer”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leveraged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16183" y="3879536"/>
            <a:ext cx="298177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Cut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functions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staffing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leadership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functions)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330337" y="4677763"/>
            <a:ext cx="323094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Leveraging</a:t>
            </a:r>
            <a:r>
              <a:rPr dirty="0" sz="1000" spc="10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000" spc="10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000" spc="10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000" spc="10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  <a:r>
              <a:rPr dirty="0" sz="10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reduces</a:t>
            </a:r>
            <a:r>
              <a:rPr dirty="0" sz="10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0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6521" y="4863907"/>
            <a:ext cx="1702994" cy="450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Expenditure</a:t>
            </a:r>
          </a:p>
          <a:p>
            <a:pPr marL="452545" marR="0">
              <a:lnSpc>
                <a:spcPts val="1568"/>
              </a:lnSpc>
              <a:spcBef>
                <a:spcPts val="62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Benefits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39617" y="4957670"/>
            <a:ext cx="2935482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capex</a:t>
            </a:r>
            <a:r>
              <a:rPr dirty="0" sz="1000" spc="2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  <a:r>
              <a:rPr dirty="0" sz="1000" spc="2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  <a:p>
            <a:pPr marL="239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020771" y="5028317"/>
            <a:ext cx="67569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1-5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330337" y="5211179"/>
            <a:ext cx="323098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Leveraging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local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know-how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negotiation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barrier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6964" y="5804314"/>
            <a:ext cx="1109030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add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amount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NPV</a:t>
            </a:r>
            <a:r>
              <a:rPr dirty="0" sz="12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$270.1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2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</a:t>
            </a:r>
            <a:r>
              <a:rPr dirty="0" sz="12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200" spc="5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next</a:t>
            </a:r>
            <a:r>
              <a:rPr dirty="0" sz="12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5</a:t>
            </a:r>
            <a:r>
              <a:rPr dirty="0" sz="12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years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mostly</a:t>
            </a:r>
            <a:r>
              <a:rPr dirty="0" sz="12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2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  <a:r>
              <a:rPr dirty="0" sz="1200" spc="-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reductions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56501" y="6259652"/>
            <a:ext cx="2059839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(Willems,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87963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Quantified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spike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exposure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625894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audience,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launches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down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92" y="1174399"/>
            <a:ext cx="26836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from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increase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5682" y="1179808"/>
            <a:ext cx="28455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Growth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1153" y="1499914"/>
            <a:ext cx="4695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1,300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43308" y="1499914"/>
            <a:ext cx="406574" cy="2396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  <a:p>
            <a:pPr marL="31" marR="0">
              <a:lnSpc>
                <a:spcPts val="1112"/>
              </a:lnSpc>
              <a:spcBef>
                <a:spcPts val="8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45%</a:t>
            </a:r>
          </a:p>
          <a:p>
            <a:pPr marL="31" marR="0">
              <a:lnSpc>
                <a:spcPts val="1112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40%</a:t>
            </a:r>
          </a:p>
          <a:p>
            <a:pPr marL="31" marR="0">
              <a:lnSpc>
                <a:spcPts val="1112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</a:p>
          <a:p>
            <a:pPr marL="31" marR="0">
              <a:lnSpc>
                <a:spcPts val="1112"/>
              </a:lnSpc>
              <a:spcBef>
                <a:spcPts val="87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30%</a:t>
            </a:r>
          </a:p>
          <a:p>
            <a:pPr marL="31" marR="0">
              <a:lnSpc>
                <a:spcPts val="1112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25%</a:t>
            </a:r>
          </a:p>
          <a:p>
            <a:pPr marL="31" marR="0">
              <a:lnSpc>
                <a:spcPts val="1112"/>
              </a:lnSpc>
              <a:spcBef>
                <a:spcPts val="87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31" marR="0">
              <a:lnSpc>
                <a:spcPts val="1112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  <a:p>
            <a:pPr marL="31" marR="0">
              <a:lnSpc>
                <a:spcPts val="1112"/>
              </a:lnSpc>
              <a:spcBef>
                <a:spcPts val="82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31" marR="0">
              <a:lnSpc>
                <a:spcPts val="1112"/>
              </a:lnSpc>
              <a:spcBef>
                <a:spcPts val="87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5%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016940" y="1603096"/>
            <a:ext cx="123987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Synergy</a:t>
            </a:r>
            <a:r>
              <a:rPr dirty="0" sz="10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boosts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100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additional</a:t>
            </a:r>
            <a:r>
              <a:rPr dirty="0" sz="1000" spc="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11%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62294" y="1622318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+55%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337008" y="1622318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+66%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1255" y="1689894"/>
            <a:ext cx="470293" cy="2453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1,200</a:t>
            </a:r>
          </a:p>
          <a:p>
            <a:pPr marL="0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1,100</a:t>
            </a:r>
          </a:p>
          <a:p>
            <a:pPr marL="0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105873" marR="0">
              <a:lnSpc>
                <a:spcPts val="1112"/>
              </a:lnSpc>
              <a:spcBef>
                <a:spcPts val="32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105873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247038" marR="0">
              <a:lnSpc>
                <a:spcPts val="1112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06512" y="1674540"/>
            <a:ext cx="1195852" cy="3747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YoY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461617" y="1852220"/>
            <a:ext cx="322762" cy="1401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  <a:p>
            <a:pPr marL="0" marR="0">
              <a:lnSpc>
                <a:spcPts val="898"/>
              </a:lnSpc>
              <a:spcBef>
                <a:spcPts val="1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14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13033" marR="0">
              <a:lnSpc>
                <a:spcPts val="898"/>
              </a:lnSpc>
              <a:spcBef>
                <a:spcPts val="19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821188" y="1867470"/>
            <a:ext cx="323931" cy="468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832</a:t>
            </a:r>
          </a:p>
          <a:p>
            <a:pPr marL="2016" marR="0">
              <a:lnSpc>
                <a:spcPts val="898"/>
              </a:lnSpc>
              <a:spcBef>
                <a:spcPts val="159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338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46429" y="1945276"/>
            <a:ext cx="322928" cy="4623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775</a:t>
            </a:r>
          </a:p>
          <a:p>
            <a:pPr marL="1013" marR="0">
              <a:lnSpc>
                <a:spcPts val="898"/>
              </a:lnSpc>
              <a:spcBef>
                <a:spcPts val="1543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328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24689" y="2026337"/>
            <a:ext cx="1025642" cy="482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North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Continental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06512" y="2065147"/>
            <a:ext cx="6587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070138" y="2324709"/>
            <a:ext cx="323438" cy="3772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502</a:t>
            </a:r>
          </a:p>
          <a:p>
            <a:pPr marL="1523" marR="0">
              <a:lnSpc>
                <a:spcPts val="898"/>
              </a:lnSpc>
              <a:spcBef>
                <a:spcPts val="874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207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004345" y="2370030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+23%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904549" y="245400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42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024689" y="2521663"/>
            <a:ext cx="127386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Australia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Zealand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823204" y="2539925"/>
            <a:ext cx="322762" cy="396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174</a:t>
            </a:r>
          </a:p>
          <a:p>
            <a:pPr marL="0" marR="0">
              <a:lnSpc>
                <a:spcPts val="898"/>
              </a:lnSpc>
              <a:spcBef>
                <a:spcPts val="10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985387" y="257941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947434" y="2601377"/>
            <a:ext cx="322762" cy="394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170</a:t>
            </a:r>
          </a:p>
          <a:p>
            <a:pPr marL="0" marR="0">
              <a:lnSpc>
                <a:spcPts val="898"/>
              </a:lnSpc>
              <a:spcBef>
                <a:spcPts val="100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066224" y="270641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071662" y="2775730"/>
            <a:ext cx="322762" cy="3124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117</a:t>
            </a:r>
          </a:p>
          <a:p>
            <a:pPr marL="0" marR="0">
              <a:lnSpc>
                <a:spcPts val="898"/>
              </a:lnSpc>
              <a:spcBef>
                <a:spcPts val="36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147062" y="283182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024689" y="2851880"/>
            <a:ext cx="74545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645359" y="2937562"/>
            <a:ext cx="1766578" cy="447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3727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45</a:t>
            </a:r>
          </a:p>
          <a:p>
            <a:pPr marL="1083727" marR="0">
              <a:lnSpc>
                <a:spcPts val="898"/>
              </a:lnSpc>
              <a:spcBef>
                <a:spcPts val="3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</a:p>
          <a:p>
            <a:pPr marL="0" marR="0">
              <a:lnSpc>
                <a:spcPts val="898"/>
              </a:lnSpc>
              <a:spcBef>
                <a:spcPts val="2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800" spc="8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27899" y="2963590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097264" y="2996301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220964" y="3022898"/>
            <a:ext cx="473120" cy="168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37</a:t>
            </a:r>
            <a:r>
              <a:rPr dirty="0" sz="800" spc="52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304305" y="302372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973701" y="302503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854374" y="3051862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978074" y="3075676"/>
            <a:ext cx="442282" cy="3093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</a:t>
            </a:r>
          </a:p>
          <a:p>
            <a:pPr marL="64004" marR="0">
              <a:lnSpc>
                <a:spcPts val="898"/>
              </a:lnSpc>
              <a:spcBef>
                <a:spcPts val="3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868514" y="323033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775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949352" y="329050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712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30188" y="335066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648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111027" y="3410824"/>
            <a:ext cx="363446" cy="3769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585</a:t>
            </a:r>
          </a:p>
          <a:p>
            <a:pPr marL="14159" marR="0">
              <a:lnSpc>
                <a:spcPts val="1112"/>
              </a:lnSpc>
              <a:spcBef>
                <a:spcPts val="492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897234" y="3393580"/>
            <a:ext cx="187067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Asian</a:t>
            </a:r>
            <a:r>
              <a:rPr dirty="0" sz="1100" spc="6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Growth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91864" y="346939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522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206273" y="3640117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5%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470026" y="3668757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2%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833626" y="3695426"/>
            <a:ext cx="581323" cy="559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37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5%</a:t>
            </a:r>
          </a:p>
          <a:p>
            <a:pPr marL="0" marR="0">
              <a:lnSpc>
                <a:spcPts val="1112"/>
              </a:lnSpc>
              <a:spcBef>
                <a:spcPts val="187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914551" y="3716064"/>
            <a:ext cx="581234" cy="538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28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5%</a:t>
            </a:r>
          </a:p>
          <a:p>
            <a:pPr marL="0" marR="0">
              <a:lnSpc>
                <a:spcPts val="1112"/>
              </a:lnSpc>
              <a:spcBef>
                <a:spcPts val="171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424864" y="3761475"/>
            <a:ext cx="87411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Asia/Total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268369" y="3821006"/>
            <a:ext cx="41639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+36%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759698" y="3821006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+170%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783762" y="3854343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+111%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0542588" y="3854343"/>
            <a:ext cx="47318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+348%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543340" y="3963683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870950" y="3958325"/>
            <a:ext cx="78507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157064" y="4075202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2076249" y="4075175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995388" y="4075185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026088" y="4101399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679808" y="4136632"/>
            <a:ext cx="265975" cy="389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515" marR="0">
              <a:lnSpc>
                <a:spcPts val="898"/>
              </a:lnSpc>
              <a:spcBef>
                <a:spcPts val="97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066151" y="4145628"/>
            <a:ext cx="38513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9.3%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986497" y="4136316"/>
            <a:ext cx="265975" cy="13415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0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0" marR="0">
              <a:lnSpc>
                <a:spcPts val="898"/>
              </a:lnSpc>
              <a:spcBef>
                <a:spcPts val="2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0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2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465" marR="0">
              <a:lnSpc>
                <a:spcPts val="898"/>
              </a:lnSpc>
              <a:spcBef>
                <a:spcPts val="2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283095" y="4384067"/>
            <a:ext cx="1065527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5072765" y="4578391"/>
            <a:ext cx="569538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736323" y="461224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924943" y="4698070"/>
            <a:ext cx="199620" cy="7821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34" marR="0">
              <a:lnSpc>
                <a:spcPts val="1179"/>
              </a:lnSpc>
              <a:spcBef>
                <a:spcPts val="32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79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79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211406" y="4698070"/>
            <a:ext cx="3300947" cy="5840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8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Accelerated</a:t>
            </a:r>
            <a:r>
              <a:rPr dirty="0" sz="105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  <a:r>
              <a:rPr dirty="0" sz="1050" spc="-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5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</a:p>
          <a:p>
            <a:pPr marL="134" marR="0">
              <a:lnSpc>
                <a:spcPts val="1179"/>
              </a:lnSpc>
              <a:spcBef>
                <a:spcPts val="32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5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driver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Bandai’s</a:t>
            </a:r>
            <a:r>
              <a:rPr dirty="0" sz="105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0" marR="0">
              <a:lnSpc>
                <a:spcPts val="1179"/>
              </a:lnSpc>
              <a:spcBef>
                <a:spcPts val="37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+100%</a:t>
            </a:r>
            <a:r>
              <a:rPr dirty="0" sz="105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spike</a:t>
            </a:r>
            <a:r>
              <a:rPr dirty="0" sz="105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5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545451" y="4691876"/>
            <a:ext cx="385134" cy="8744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4.7%</a:t>
            </a:r>
          </a:p>
          <a:p>
            <a:pPr marL="1627" marR="0">
              <a:lnSpc>
                <a:spcPts val="898"/>
              </a:lnSpc>
              <a:spcBef>
                <a:spcPts val="47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0267791" y="4709920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736323" y="4850051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024749" y="4838787"/>
            <a:ext cx="385134" cy="7275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3.4%</a:t>
            </a:r>
          </a:p>
          <a:p>
            <a:pPr marL="1272" marR="0">
              <a:lnSpc>
                <a:spcPts val="898"/>
              </a:lnSpc>
              <a:spcBef>
                <a:spcPts val="36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509496" y="499261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860929" y="5032217"/>
            <a:ext cx="99483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$144.1mm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6736323" y="508786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211407" y="5292321"/>
            <a:ext cx="2298750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5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170%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736323" y="532567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067421" y="5414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9453245" y="5414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0210784" y="541415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0726430" y="5414157"/>
            <a:ext cx="86164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402290" y="5523923"/>
            <a:ext cx="11549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8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065995" y="5523923"/>
            <a:ext cx="66907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122555" y="5702751"/>
            <a:ext cx="1003983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Cannibalization</a:t>
            </a:r>
            <a:r>
              <a:rPr dirty="0" sz="1200" spc="4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negligible</a:t>
            </a:r>
            <a:r>
              <a:rPr dirty="0" sz="12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almost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no</a:t>
            </a:r>
            <a:r>
              <a:rPr dirty="0" sz="12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overlap</a:t>
            </a:r>
            <a:r>
              <a:rPr dirty="0" sz="12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2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2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3191902" y="6077610"/>
            <a:ext cx="393845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1000" spc="6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information</a:t>
            </a:r>
            <a:r>
              <a:rPr dirty="0" sz="10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1000" spc="2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1000" spc="22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1000" spc="2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MRHQWO+Arial-BoldItalicMT"/>
                <a:cs typeface="MRHQWO+Arial-BoldItalicMT"/>
              </a:rPr>
              <a:t>91:</a:t>
            </a:r>
            <a:r>
              <a:rPr dirty="0" sz="1000" spc="31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Revenue</a:t>
            </a:r>
            <a:r>
              <a:rPr dirty="0" sz="10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Cannibalization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56501" y="6259652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43582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Quantified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COGS,</a:t>
            </a:r>
            <a:r>
              <a:rPr dirty="0" sz="2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SG&amp;A,</a:t>
            </a:r>
            <a:r>
              <a:rPr dirty="0" sz="2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CapEX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integrated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company,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4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saving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amounting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$126.0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092" y="1153134"/>
            <a:ext cx="25160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from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reduction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COGS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1659" y="1427975"/>
            <a:ext cx="3644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43495" y="1428101"/>
            <a:ext cx="406542" cy="1256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40%</a:t>
            </a:r>
          </a:p>
          <a:p>
            <a:pPr marL="0" marR="0">
              <a:lnSpc>
                <a:spcPts val="1112"/>
              </a:lnSpc>
              <a:spcBef>
                <a:spcPts val="14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66800" y="1482451"/>
            <a:ext cx="9336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Cumulative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52662" y="1482451"/>
            <a:ext cx="602410" cy="531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</a:p>
          <a:p>
            <a:pPr marL="292861" marR="0">
              <a:lnSpc>
                <a:spcPts val="1112"/>
              </a:lnSpc>
              <a:spcBef>
                <a:spcPts val="1662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06736" y="1482451"/>
            <a:ext cx="52630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COGS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96763" y="1569544"/>
            <a:ext cx="177930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  <a:r>
              <a:rPr dirty="0" sz="1400" spc="14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27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Goods</a:t>
            </a:r>
            <a:r>
              <a:rPr dirty="0" sz="1400" spc="17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Sold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75971" y="1595318"/>
            <a:ext cx="569538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1659" y="1643265"/>
            <a:ext cx="364419" cy="825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277738" y="163167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33137" y="170787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788537" y="1782490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00650" y="1856559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87096" y="1856559"/>
            <a:ext cx="3287170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Economies</a:t>
            </a:r>
            <a:r>
              <a:rPr dirty="0" sz="1100" spc="9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9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scale</a:t>
            </a:r>
            <a:r>
              <a:rPr dirty="0" sz="1100" spc="9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100" spc="8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8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connections</a:t>
            </a:r>
            <a:r>
              <a:rPr dirty="0" sz="1100" spc="5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100" spc="5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achieve</a:t>
            </a:r>
            <a:r>
              <a:rPr dirty="0" sz="1100" spc="5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100" spc="5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5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material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costs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00924" y="1896790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206142" y="207164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202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365301" y="2079624"/>
            <a:ext cx="598605" cy="450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-15">
                <a:solidFill>
                  <a:srgbClr val="000000"/>
                </a:solidFill>
                <a:latin typeface="SNUIJA+Arial-BoldMT"/>
                <a:cs typeface="SNUIJA+Arial-BoldMT"/>
              </a:rPr>
              <a:t>$11.0</a:t>
            </a:r>
          </a:p>
          <a:p>
            <a:pPr marL="60981" marR="0">
              <a:lnSpc>
                <a:spcPts val="1568"/>
              </a:lnSpc>
              <a:spcBef>
                <a:spcPts val="62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961858" y="211082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184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717575" y="214892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166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473294" y="217367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155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229010" y="220244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140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673191" y="2283561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1%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508126" y="2309856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1%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682789" y="2376079"/>
            <a:ext cx="580745" cy="4783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579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2%</a:t>
            </a:r>
          </a:p>
          <a:p>
            <a:pPr marL="0" marR="0">
              <a:lnSpc>
                <a:spcPts val="1112"/>
              </a:lnSpc>
              <a:spcBef>
                <a:spcPts val="129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73662" y="2482576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1%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171990" y="2495276"/>
            <a:ext cx="581220" cy="3591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627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1%</a:t>
            </a:r>
          </a:p>
          <a:p>
            <a:pPr marL="0" marR="0">
              <a:lnSpc>
                <a:spcPts val="1112"/>
              </a:lnSpc>
              <a:spcBef>
                <a:spcPts val="30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32824" y="2504422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95137" y="2674428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439777" y="267503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927382" y="2674971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38092" y="2941350"/>
            <a:ext cx="25022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from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reduction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SG&amp;A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91659" y="3261537"/>
            <a:ext cx="364419" cy="1040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043495" y="3261664"/>
            <a:ext cx="406542" cy="1256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40%</a:t>
            </a:r>
          </a:p>
          <a:p>
            <a:pPr marL="0" marR="0">
              <a:lnSpc>
                <a:spcPts val="1112"/>
              </a:lnSpc>
              <a:spcBef>
                <a:spcPts val="14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0" marR="0">
              <a:lnSpc>
                <a:spcPts val="1112"/>
              </a:lnSpc>
              <a:spcBef>
                <a:spcPts val="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123950" y="3389039"/>
            <a:ext cx="9336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Cumulative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309812" y="3389039"/>
            <a:ext cx="602410" cy="579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</a:p>
          <a:p>
            <a:pPr marL="200786" marR="0">
              <a:lnSpc>
                <a:spcPts val="1112"/>
              </a:lnSpc>
              <a:spcBef>
                <a:spcPts val="20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163886" y="3389039"/>
            <a:ext cx="5038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393012" y="3381646"/>
            <a:ext cx="569538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547894" y="3440954"/>
            <a:ext cx="3476593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4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Sales,</a:t>
            </a:r>
            <a:r>
              <a:rPr dirty="0" sz="1400" spc="15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General</a:t>
            </a:r>
            <a:r>
              <a:rPr dirty="0" sz="1400" spc="10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 spc="-36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Administrative</a:t>
            </a:r>
            <a:r>
              <a:rPr dirty="0" sz="1400" spc="20" u="sng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u="sng">
                <a:solidFill>
                  <a:srgbClr val="000000"/>
                </a:solidFill>
                <a:latin typeface="HMFTPS+ArialMT"/>
                <a:cs typeface="HMFTPS+ArialMT"/>
              </a:rPr>
              <a:t>Expenses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500650" y="3727969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87096" y="3727969"/>
            <a:ext cx="328733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Gradually</a:t>
            </a:r>
            <a:r>
              <a:rPr dirty="0" sz="1100" spc="5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greater</a:t>
            </a:r>
            <a:r>
              <a:rPr dirty="0" sz="1100" spc="5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100" spc="5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saving</a:t>
            </a:r>
            <a:r>
              <a:rPr dirty="0" sz="1100" spc="5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1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753612" y="3768451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19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998212" y="3777978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242812" y="3757340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38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300924" y="3822426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418262" y="3841476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32%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329005" y="3865952"/>
            <a:ext cx="697771" cy="450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$100.3</a:t>
            </a:r>
          </a:p>
          <a:p>
            <a:pPr marL="114295" marR="0">
              <a:lnSpc>
                <a:spcPts val="1568"/>
              </a:lnSpc>
              <a:spcBef>
                <a:spcPts val="62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7786816" y="3895658"/>
            <a:ext cx="81455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combined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780470" y="3895658"/>
            <a:ext cx="74472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resource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707105" y="3895658"/>
            <a:ext cx="80681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allocation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0691646" y="3895658"/>
            <a:ext cx="38633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473294" y="3997727"/>
            <a:ext cx="534844" cy="2587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31">
                <a:solidFill>
                  <a:srgbClr val="ffffff"/>
                </a:solidFill>
                <a:latin typeface="HMFTPS+ArialMT"/>
                <a:cs typeface="HMFTPS+ArialMT"/>
              </a:rPr>
              <a:t>122</a:t>
            </a:r>
            <a:r>
              <a:rPr dirty="0" sz="1500" baseline="62478">
                <a:solidFill>
                  <a:srgbClr val="5b9bd5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893280" y="4003961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16%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961763" y="4078015"/>
            <a:ext cx="616924" cy="2095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121</a:t>
            </a:r>
            <a:r>
              <a:rPr dirty="0" sz="1500" baseline="-23748">
                <a:solidFill>
                  <a:srgbClr val="5b9bd5"/>
                </a:solidFill>
                <a:latin typeface="HMFTPS+ArialMT"/>
                <a:cs typeface="HMFTPS+ArialMT"/>
              </a:rPr>
              <a:t>15%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786957" y="4063346"/>
            <a:ext cx="215220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administrative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workforce</a:t>
            </a:r>
            <a:r>
              <a:rPr dirty="0" sz="11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229010" y="4087102"/>
            <a:ext cx="614063" cy="192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117</a:t>
            </a:r>
            <a:r>
              <a:rPr dirty="0" sz="1000" spc="26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3717163" y="407325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123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206142" y="4088300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116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532824" y="4337985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195137" y="4449298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439763" y="4449757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682802" y="4449775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927331" y="4449801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171982" y="4449777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38092" y="4658126"/>
            <a:ext cx="22096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5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CapEX</a:t>
            </a:r>
            <a:r>
              <a:rPr dirty="0" sz="1100" spc="4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reduction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91659" y="4925491"/>
            <a:ext cx="364419" cy="1040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043495" y="4925617"/>
            <a:ext cx="406542" cy="1040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25%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20%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0" marR="0">
              <a:lnSpc>
                <a:spcPts val="1112"/>
              </a:lnSpc>
              <a:spcBef>
                <a:spcPts val="58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5%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66801" y="5052739"/>
            <a:ext cx="93363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Cumulative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252663" y="5052739"/>
            <a:ext cx="602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3106737" y="5052739"/>
            <a:ext cx="5531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CapEX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393012" y="5038290"/>
            <a:ext cx="569538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NPV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8903237" y="5103058"/>
            <a:ext cx="794932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u="sng">
                <a:solidFill>
                  <a:srgbClr val="000000"/>
                </a:solidFill>
                <a:latin typeface="HMFTPS+ArialMT"/>
                <a:cs typeface="HMFTPS+ArialMT"/>
              </a:rPr>
              <a:t>CapEX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514873" y="5341439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801038" y="5341439"/>
            <a:ext cx="3288874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5%</a:t>
            </a:r>
            <a:r>
              <a:rPr dirty="0" sz="1100" spc="4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5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Bandai’s</a:t>
            </a:r>
            <a:r>
              <a:rPr dirty="0" sz="1100" spc="5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yearly</a:t>
            </a:r>
            <a:r>
              <a:rPr dirty="0" sz="1100" spc="5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100" spc="5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budget</a:t>
            </a:r>
            <a:r>
              <a:rPr dirty="0" sz="1100" spc="5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CapEX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capacities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JP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473962" y="5490643"/>
            <a:ext cx="367681" cy="500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73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8%</a:t>
            </a:r>
          </a:p>
          <a:p>
            <a:pPr marL="0" marR="0">
              <a:lnSpc>
                <a:spcPts val="1112"/>
              </a:lnSpc>
              <a:spcBef>
                <a:spcPts val="1414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2638266" y="5520686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6%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379297" y="5522595"/>
            <a:ext cx="598731" cy="450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$14.7</a:t>
            </a:r>
          </a:p>
          <a:p>
            <a:pPr marL="64012" marR="0">
              <a:lnSpc>
                <a:spcPts val="1568"/>
              </a:lnSpc>
              <a:spcBef>
                <a:spcPts val="62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3893661" y="5673751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5%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6242812" y="5714727"/>
            <a:ext cx="293097" cy="3270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9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  <a:p>
            <a:pPr marL="0" marR="0">
              <a:lnSpc>
                <a:spcPts val="1112"/>
              </a:lnSpc>
              <a:spcBef>
                <a:spcPts val="99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65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514453" y="5714813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7800898" y="5714813"/>
            <a:ext cx="214517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~$3.0mm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4998212" y="5738539"/>
            <a:ext cx="293097" cy="3143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9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  <a:p>
            <a:pPr marL="0" marR="0">
              <a:lnSpc>
                <a:spcPts val="10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59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3788537" y="576393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2718562" y="5787753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172867" y="5799895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5%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6417151" y="5830781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5b9bd5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2335582" y="590016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48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3752925" y="5888149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54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091280" y="5910665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42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532824" y="6001938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7043495" y="6002064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0%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1195173" y="6113501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2439728" y="6113501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3682695" y="6113560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4927250" y="6113560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6171976" y="6113451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244356" y="6179733"/>
            <a:ext cx="946928" cy="1101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232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215553" y="6266918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2499" y="2539035"/>
            <a:ext cx="554441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I.</a:t>
            </a:r>
            <a:r>
              <a:rPr dirty="0" sz="4800" spc="1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  <a:r>
              <a:rPr dirty="0" sz="4800" spc="6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81634" y="3750598"/>
            <a:ext cx="3983001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Defining</a:t>
            </a:r>
            <a:r>
              <a:rPr dirty="0" sz="2000" spc="-13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Shaping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the</a:t>
            </a:r>
            <a:r>
              <a:rPr dirty="0" sz="20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279536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842877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2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model,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$163.05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3349" y="1061861"/>
            <a:ext cx="519043" cy="3973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12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202.2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2441" y="1061862"/>
            <a:ext cx="523659" cy="1152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14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295.4</a:t>
            </a:r>
          </a:p>
          <a:p>
            <a:pPr marL="65687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7" i="1">
                <a:solidFill>
                  <a:srgbClr val="5b9bd5"/>
                </a:solidFill>
                <a:latin typeface="Calibri"/>
                <a:cs typeface="Calibri"/>
              </a:rPr>
              <a:t>46.1%</a:t>
            </a:r>
          </a:p>
          <a:p>
            <a:pPr marL="73895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99.1</a:t>
            </a:r>
          </a:p>
          <a:p>
            <a:pPr marL="32823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(19.6)</a:t>
            </a:r>
          </a:p>
          <a:p>
            <a:pPr marL="147779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8.8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69337" y="1061862"/>
            <a:ext cx="523674" cy="1152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29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323.8</a:t>
            </a:r>
          </a:p>
          <a:p>
            <a:pPr marL="123187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3" i="1">
                <a:solidFill>
                  <a:srgbClr val="5b9bd5"/>
                </a:solidFill>
                <a:latin typeface="Calibri"/>
                <a:cs typeface="Calibri"/>
              </a:rPr>
              <a:t>9.6%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103.6</a:t>
            </a:r>
          </a:p>
          <a:p>
            <a:pPr marL="32838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(20.5)</a:t>
            </a:r>
          </a:p>
          <a:p>
            <a:pPr marL="7388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11.4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41277" y="1061862"/>
            <a:ext cx="523674" cy="1152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332.9</a:t>
            </a:r>
          </a:p>
          <a:p>
            <a:pPr marL="123188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3" i="1">
                <a:solidFill>
                  <a:srgbClr val="5b9bd5"/>
                </a:solidFill>
                <a:latin typeface="Calibri"/>
                <a:cs typeface="Calibri"/>
              </a:rPr>
              <a:t>2.8%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111.4</a:t>
            </a:r>
          </a:p>
          <a:p>
            <a:pPr marL="32838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(22.0)</a:t>
            </a:r>
          </a:p>
          <a:p>
            <a:pPr marL="7388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23.3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78914" y="1061862"/>
            <a:ext cx="523675" cy="1152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1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2021</a:t>
            </a:r>
          </a:p>
          <a:p>
            <a:pPr marL="16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500.9</a:t>
            </a:r>
          </a:p>
          <a:p>
            <a:pPr marL="65704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7" i="1">
                <a:solidFill>
                  <a:srgbClr val="5b9bd5"/>
                </a:solidFill>
                <a:latin typeface="Calibri"/>
                <a:cs typeface="Calibri"/>
              </a:rPr>
              <a:t>50.5%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215.7</a:t>
            </a:r>
          </a:p>
          <a:p>
            <a:pPr marL="32838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(42.7)</a:t>
            </a:r>
          </a:p>
          <a:p>
            <a:pPr marL="7388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28.6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5886" y="1061862"/>
            <a:ext cx="523672" cy="1152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1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2022</a:t>
            </a:r>
          </a:p>
          <a:p>
            <a:pPr marL="1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534.7</a:t>
            </a:r>
          </a:p>
          <a:p>
            <a:pPr marL="123189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3" i="1">
                <a:solidFill>
                  <a:srgbClr val="5b9bd5"/>
                </a:solidFill>
                <a:latin typeface="Calibri"/>
                <a:cs typeface="Calibri"/>
              </a:rPr>
              <a:t>6.7%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246.3</a:t>
            </a:r>
          </a:p>
          <a:p>
            <a:pPr marL="32838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(48.7)</a:t>
            </a:r>
          </a:p>
          <a:p>
            <a:pPr marL="7388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30.6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50341" y="1061862"/>
            <a:ext cx="523670" cy="11526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1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2023</a:t>
            </a:r>
          </a:p>
          <a:p>
            <a:pPr marL="1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611.6</a:t>
            </a:r>
          </a:p>
          <a:p>
            <a:pPr marL="65703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7" i="1">
                <a:solidFill>
                  <a:srgbClr val="5b9bd5"/>
                </a:solidFill>
                <a:latin typeface="Calibri"/>
                <a:cs typeface="Calibri"/>
              </a:rPr>
              <a:t>14.4%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300.1</a:t>
            </a:r>
          </a:p>
          <a:p>
            <a:pPr marL="3283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(59.3)</a:t>
            </a:r>
          </a:p>
          <a:p>
            <a:pPr marL="7388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35.0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07310" y="1061864"/>
            <a:ext cx="523670" cy="1152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1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2024</a:t>
            </a:r>
          </a:p>
          <a:p>
            <a:pPr marL="1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684.3</a:t>
            </a:r>
          </a:p>
          <a:p>
            <a:pPr marL="65706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7" i="1">
                <a:solidFill>
                  <a:srgbClr val="5b9bd5"/>
                </a:solidFill>
                <a:latin typeface="Calibri"/>
                <a:cs typeface="Calibri"/>
              </a:rPr>
              <a:t>11.9%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356.2</a:t>
            </a:r>
          </a:p>
          <a:p>
            <a:pPr marL="3283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(70.4)</a:t>
            </a:r>
          </a:p>
          <a:p>
            <a:pPr marL="7388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39.1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64278" y="1061864"/>
            <a:ext cx="523671" cy="11526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35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2025</a:t>
            </a:r>
          </a:p>
          <a:p>
            <a:pPr marL="1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757.1</a:t>
            </a:r>
          </a:p>
          <a:p>
            <a:pPr marL="65709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7" i="1">
                <a:solidFill>
                  <a:srgbClr val="5b9bd5"/>
                </a:solidFill>
                <a:latin typeface="Calibri"/>
                <a:cs typeface="Calibri"/>
              </a:rPr>
              <a:t>10.6%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409.3</a:t>
            </a:r>
          </a:p>
          <a:p>
            <a:pPr marL="3283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(80.9)</a:t>
            </a:r>
          </a:p>
          <a:p>
            <a:pPr marL="73883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43.3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95184" y="1061864"/>
            <a:ext cx="2244175" cy="2084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2026</a:t>
            </a:r>
            <a:r>
              <a:rPr dirty="0" sz="1100" spc="5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CAGR:'17-'21</a:t>
            </a:r>
            <a:r>
              <a:rPr dirty="0" sz="1100" spc="988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CAGR:'21-'26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8312" y="1250700"/>
            <a:ext cx="646338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Revenue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521266" y="1250708"/>
            <a:ext cx="511450" cy="3929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832.0</a:t>
            </a:r>
          </a:p>
          <a:p>
            <a:pPr marL="123176" marR="0">
              <a:lnSpc>
                <a:spcPts val="1183"/>
              </a:lnSpc>
              <a:spcBef>
                <a:spcPts val="268"/>
              </a:spcBef>
              <a:spcAft>
                <a:spcPts val="0"/>
              </a:spcAft>
            </a:pPr>
            <a:r>
              <a:rPr dirty="0" sz="950" spc="-13" i="1">
                <a:solidFill>
                  <a:srgbClr val="5b9bd5"/>
                </a:solidFill>
                <a:latin typeface="Calibri"/>
                <a:cs typeface="Calibri"/>
              </a:rPr>
              <a:t>9.9%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11083" y="1250710"/>
            <a:ext cx="507115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25.5%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106207" y="1250710"/>
            <a:ext cx="507115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10.7%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8297" y="1455181"/>
            <a:ext cx="642608" cy="3816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4975" marR="0">
              <a:lnSpc>
                <a:spcPts val="1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950" i="1">
                <a:solidFill>
                  <a:srgbClr val="5b9bd5"/>
                </a:solidFill>
                <a:latin typeface="Calibri"/>
                <a:cs typeface="Calibri"/>
              </a:rPr>
              <a:t>Growth</a:t>
            </a:r>
          </a:p>
          <a:p>
            <a:pPr marL="0" marR="0">
              <a:lnSpc>
                <a:spcPts val="1341"/>
              </a:lnSpc>
              <a:spcBef>
                <a:spcPts val="179"/>
              </a:spcBef>
              <a:spcAft>
                <a:spcPts val="0"/>
              </a:spcAft>
            </a:pPr>
            <a:r>
              <a:rPr dirty="0" sz="1100" spc="-19">
                <a:solidFill>
                  <a:srgbClr val="000000"/>
                </a:solidFill>
                <a:latin typeface="Calibri"/>
                <a:cs typeface="Calibri"/>
              </a:rPr>
              <a:t>EBIT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17243" y="1628378"/>
            <a:ext cx="449681" cy="5861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50.0</a:t>
            </a:r>
          </a:p>
          <a:p>
            <a:pPr marL="3283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(9.9)</a:t>
            </a:r>
          </a:p>
          <a:p>
            <a:pPr marL="7388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7.8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521250" y="1628374"/>
            <a:ext cx="523670" cy="5861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466.4</a:t>
            </a:r>
          </a:p>
          <a:p>
            <a:pPr marL="3283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(92.2)</a:t>
            </a:r>
          </a:p>
          <a:p>
            <a:pPr marL="7388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47.6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211067" y="1628374"/>
            <a:ext cx="507115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44.1%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106190" y="1628372"/>
            <a:ext cx="507115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16.7%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8286" y="1817208"/>
            <a:ext cx="471830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21">
                <a:solidFill>
                  <a:srgbClr val="000000"/>
                </a:solidFill>
                <a:latin typeface="Calibri"/>
                <a:cs typeface="Calibri"/>
              </a:rPr>
              <a:t>Taxes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163168" y="1832844"/>
            <a:ext cx="458852" cy="1884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83"/>
              </a:lnSpc>
              <a:spcBef>
                <a:spcPts val="0"/>
              </a:spcBef>
              <a:spcAft>
                <a:spcPts val="0"/>
              </a:spcAft>
            </a:pPr>
            <a:r>
              <a:rPr dirty="0" sz="950" spc="-17">
                <a:solidFill>
                  <a:srgbClr val="000000"/>
                </a:solidFill>
                <a:latin typeface="Calibri"/>
                <a:cs typeface="Calibri"/>
              </a:rPr>
              <a:t>19.8%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48223" y="2006040"/>
            <a:ext cx="1777936" cy="9638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Depreciation</a:t>
            </a:r>
            <a:r>
              <a:rPr dirty="0" sz="11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11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amortization</a:t>
            </a:r>
          </a:p>
          <a:p>
            <a:pPr marL="3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expenditure</a:t>
            </a:r>
          </a:p>
          <a:p>
            <a:pPr marL="2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Changes</a:t>
            </a:r>
            <a:r>
              <a:rPr dirty="0" sz="1100" spc="3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working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</a:p>
          <a:p>
            <a:pPr marL="3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Unlevered</a:t>
            </a:r>
            <a:r>
              <a:rPr dirty="0" sz="11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Free</a:t>
            </a:r>
            <a:r>
              <a:rPr dirty="0" sz="110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Perpetuity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976143" y="2194871"/>
            <a:ext cx="490835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(16.3)</a:t>
            </a:r>
          </a:p>
          <a:p>
            <a:pPr marL="7389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(3.8)</a:t>
            </a:r>
          </a:p>
          <a:p>
            <a:pPr marL="41029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27.9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15236" y="2194873"/>
            <a:ext cx="490836" cy="5861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(28.7)</a:t>
            </a:r>
          </a:p>
          <a:p>
            <a:pPr marL="73895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(6.0)</a:t>
            </a:r>
          </a:p>
          <a:p>
            <a:pPr marL="4103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53.7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02146" y="2194871"/>
            <a:ext cx="490836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(28.3)</a:t>
            </a:r>
          </a:p>
          <a:p>
            <a:pPr marL="73896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(8.7)</a:t>
            </a:r>
          </a:p>
          <a:p>
            <a:pPr marL="41031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57.5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374086" y="2194871"/>
            <a:ext cx="490836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(30.2)</a:t>
            </a:r>
          </a:p>
          <a:p>
            <a:pPr marL="41046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11.4</a:t>
            </a:r>
          </a:p>
          <a:p>
            <a:pPr marL="4103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93.9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78848" y="2194871"/>
            <a:ext cx="523713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876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(42.3)</a:t>
            </a:r>
          </a:p>
          <a:p>
            <a:pPr marL="3286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(25.7)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133.7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835822" y="2194871"/>
            <a:ext cx="523706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872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(42.4)</a:t>
            </a:r>
          </a:p>
          <a:p>
            <a:pPr marL="106767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(2.2)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183.5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550278" y="2194871"/>
            <a:ext cx="523705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87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(48.0)</a:t>
            </a:r>
          </a:p>
          <a:p>
            <a:pPr marL="106766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(5.0)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222.7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207249" y="2194871"/>
            <a:ext cx="523702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868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(53.6)</a:t>
            </a:r>
          </a:p>
          <a:p>
            <a:pPr marL="106764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(4.8)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266.6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864219" y="2194871"/>
            <a:ext cx="523702" cy="5861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867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(59.2)</a:t>
            </a:r>
          </a:p>
          <a:p>
            <a:pPr marL="106763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(4.8)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307.7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414428" y="2194871"/>
            <a:ext cx="630464" cy="963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63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Calibri"/>
                <a:cs typeface="Calibri"/>
              </a:rPr>
              <a:t>(64.8)</a:t>
            </a:r>
          </a:p>
          <a:p>
            <a:pPr marL="213522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(4.9)</a:t>
            </a:r>
          </a:p>
          <a:p>
            <a:pPr marL="10676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4">
                <a:solidFill>
                  <a:srgbClr val="000000"/>
                </a:solidFill>
                <a:latin typeface="Calibri"/>
                <a:cs typeface="Calibri"/>
              </a:rPr>
              <a:t>352.1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 spc="11">
                <a:solidFill>
                  <a:srgbClr val="000000"/>
                </a:solidFill>
                <a:latin typeface="Calibri"/>
                <a:cs typeface="Calibri"/>
              </a:rPr>
              <a:t>5,614.6</a:t>
            </a:r>
          </a:p>
          <a:p>
            <a:pPr marL="254569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48214" y="2950210"/>
            <a:ext cx="1021959" cy="3973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Discount</a:t>
            </a:r>
            <a:r>
              <a:rPr dirty="0" sz="11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factor</a:t>
            </a:r>
          </a:p>
          <a:p>
            <a:pPr marL="0" marR="0">
              <a:lnSpc>
                <a:spcPts val="1341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983631" y="2950210"/>
            <a:ext cx="329816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698087" y="2950210"/>
            <a:ext cx="329816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355058" y="2950212"/>
            <a:ext cx="329816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0.8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012029" y="2950212"/>
            <a:ext cx="329816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Calibri"/>
                <a:cs typeface="Calibri"/>
              </a:rPr>
              <a:t>0.8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48214" y="3327880"/>
            <a:ext cx="2064852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Present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-12" b="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dirty="0" sz="1100" spc="49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spc="13" b="1">
                <a:solidFill>
                  <a:srgbClr val="000000"/>
                </a:solidFill>
                <a:latin typeface="Calibri"/>
                <a:cs typeface="Calibri"/>
              </a:rPr>
              <a:t>Free</a:t>
            </a:r>
            <a:r>
              <a:rPr dirty="0" sz="1100" spc="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000000"/>
                </a:solidFill>
                <a:latin typeface="Calibri"/>
                <a:cs typeface="Calibri"/>
              </a:rPr>
              <a:t>Flows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827595" y="3327880"/>
            <a:ext cx="486174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6" b="1">
                <a:solidFill>
                  <a:srgbClr val="000000"/>
                </a:solidFill>
                <a:latin typeface="Calibri"/>
                <a:cs typeface="Calibri"/>
              </a:rPr>
              <a:t>173.1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542051" y="3327880"/>
            <a:ext cx="486174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6" b="1">
                <a:solidFill>
                  <a:srgbClr val="000000"/>
                </a:solidFill>
                <a:latin typeface="Calibri"/>
                <a:cs typeface="Calibri"/>
              </a:rPr>
              <a:t>198.1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199022" y="3327881"/>
            <a:ext cx="486174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6" b="1">
                <a:solidFill>
                  <a:srgbClr val="000000"/>
                </a:solidFill>
                <a:latin typeface="Calibri"/>
                <a:cs typeface="Calibri"/>
              </a:rPr>
              <a:t>223.7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855992" y="3327881"/>
            <a:ext cx="486174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26" b="1">
                <a:solidFill>
                  <a:srgbClr val="000000"/>
                </a:solidFill>
                <a:latin typeface="Calibri"/>
                <a:cs typeface="Calibri"/>
              </a:rPr>
              <a:t>243.6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9406203" y="3327881"/>
            <a:ext cx="593111" cy="208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1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18" b="1">
                <a:solidFill>
                  <a:srgbClr val="000000"/>
                </a:solidFill>
                <a:latin typeface="Calibri"/>
                <a:cs typeface="Calibri"/>
              </a:rPr>
              <a:t>4,455.5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756085" y="3591115"/>
            <a:ext cx="33961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Sensitivity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Analysis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  <a:r>
              <a:rPr dirty="0" sz="1150" baseline="30545" spc="5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mm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$)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28270" y="3654801"/>
            <a:ext cx="1111960" cy="215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Enterprise</a:t>
            </a:r>
            <a:r>
              <a:rPr dirty="0" sz="1150" spc="-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914292" y="3654801"/>
            <a:ext cx="650867" cy="1196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5,294.0</a:t>
            </a:r>
          </a:p>
          <a:p>
            <a:pPr marL="204866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6.0%</a:t>
            </a:r>
          </a:p>
          <a:p>
            <a:pPr marL="170694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 spc="12">
                <a:solidFill>
                  <a:srgbClr val="0000cc"/>
                </a:solidFill>
                <a:latin typeface="Calibri"/>
                <a:cs typeface="Calibri"/>
              </a:rPr>
              <a:t>11.5x</a:t>
            </a:r>
          </a:p>
          <a:p>
            <a:pPr marL="162083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-0.2%</a:t>
            </a:r>
          </a:p>
          <a:p>
            <a:pPr marL="144963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(66.7)</a:t>
            </a:r>
          </a:p>
          <a:p>
            <a:pPr marL="255956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84293" y="3851137"/>
            <a:ext cx="520154" cy="215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56197" y="4047456"/>
            <a:ext cx="2052329" cy="607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8115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-15" i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150" spc="41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multiple,</a:t>
            </a:r>
            <a:r>
              <a:rPr dirty="0" sz="1150" spc="-1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-13" i="1">
                <a:solidFill>
                  <a:srgbClr val="000000"/>
                </a:solidFill>
                <a:latin typeface="Calibri"/>
                <a:cs typeface="Calibri"/>
              </a:rPr>
              <a:t>EV/EBITDA</a:t>
            </a:r>
            <a:r>
              <a:rPr dirty="0" sz="1150" spc="27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21" i="1">
                <a:solidFill>
                  <a:srgbClr val="000000"/>
                </a:solidFill>
                <a:latin typeface="Calibri"/>
                <a:cs typeface="Calibri"/>
              </a:rPr>
              <a:t>2026</a:t>
            </a:r>
          </a:p>
          <a:p>
            <a:pPr marL="128114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Implied</a:t>
            </a:r>
            <a:r>
              <a:rPr dirty="0" sz="1150" spc="2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perpetuity</a:t>
            </a:r>
            <a:r>
              <a:rPr dirty="0" sz="1150" spc="2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growth</a:t>
            </a:r>
          </a:p>
          <a:p>
            <a:pPr marL="0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399464" y="4058518"/>
            <a:ext cx="1322644" cy="3714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r>
              <a:rPr dirty="0" sz="1000" spc="42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</a:p>
          <a:p>
            <a:pPr marL="48766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2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556938" y="4058518"/>
            <a:ext cx="1398843" cy="3714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5" b="1">
                <a:solidFill>
                  <a:srgbClr val="ffffff"/>
                </a:solidFill>
                <a:latin typeface="Calibri"/>
                <a:cs typeface="Calibri"/>
              </a:rPr>
              <a:t>Implied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1000" spc="46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price</a:t>
            </a:r>
          </a:p>
          <a:p>
            <a:pPr marL="56386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Exit</a:t>
            </a:r>
            <a:r>
              <a:rPr dirty="0" sz="1000" spc="2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210780" y="4409051"/>
            <a:ext cx="553812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ffc000"/>
                </a:solidFill>
                <a:latin typeface="Calibri"/>
                <a:cs typeface="Calibri"/>
              </a:rPr>
              <a:t>5,294.0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041366" y="4409051"/>
            <a:ext cx="376382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9.5x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483344" y="4409051"/>
            <a:ext cx="597370" cy="1072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34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10.5x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5,149.2</a:t>
            </a:r>
          </a:p>
          <a:p>
            <a:pPr marL="12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5,037.8</a:t>
            </a:r>
          </a:p>
          <a:p>
            <a:pPr marL="25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4,929.4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4,823.9</a:t>
            </a:r>
          </a:p>
          <a:p>
            <a:pPr marL="514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4,721.3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085556" y="4409051"/>
            <a:ext cx="604756" cy="1072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9719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11.5x</a:t>
            </a:r>
          </a:p>
          <a:p>
            <a:pPr marL="738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5,531.5</a:t>
            </a:r>
          </a:p>
          <a:p>
            <a:pPr marL="751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5,411.1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5,294.0</a:t>
            </a:r>
          </a:p>
          <a:p>
            <a:pPr marL="777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5,180.0</a:t>
            </a:r>
          </a:p>
          <a:p>
            <a:pPr marL="7899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5,069.2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6702539" y="4409051"/>
            <a:ext cx="597368" cy="1072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334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12.5x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5,913.8</a:t>
            </a:r>
          </a:p>
          <a:p>
            <a:pPr marL="12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5,784.4</a:t>
            </a:r>
          </a:p>
          <a:p>
            <a:pPr marL="25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5,658.5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5,536.1</a:t>
            </a:r>
          </a:p>
          <a:p>
            <a:pPr marL="514" marR="0">
              <a:lnSpc>
                <a:spcPts val="124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5,417.0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464470" y="4409051"/>
            <a:ext cx="445034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13.5x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543510" y="4409045"/>
            <a:ext cx="454585" cy="196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ffc000"/>
                </a:solidFill>
                <a:latin typeface="Calibri"/>
                <a:cs typeface="Calibri"/>
              </a:rPr>
              <a:t>163.1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082906" y="4409045"/>
            <a:ext cx="568475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094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9.5x</a:t>
            </a:r>
          </a:p>
          <a:p>
            <a:pPr marL="154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146.99</a:t>
            </a:r>
          </a:p>
          <a:p>
            <a:pPr marL="116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143.86</a:t>
            </a:r>
          </a:p>
          <a:p>
            <a:pPr marL="77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140.82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137.87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134.99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745743" y="4409045"/>
            <a:ext cx="568604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569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10.5x</a:t>
            </a:r>
          </a:p>
          <a:p>
            <a:pPr marL="154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158.64</a:t>
            </a:r>
          </a:p>
          <a:p>
            <a:pPr marL="116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155.24</a:t>
            </a:r>
          </a:p>
          <a:p>
            <a:pPr marL="77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151.94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148.72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145.59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348472" y="4409045"/>
            <a:ext cx="575472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0437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11.5x</a:t>
            </a:r>
          </a:p>
          <a:p>
            <a:pPr marL="841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170.29</a:t>
            </a:r>
          </a:p>
          <a:p>
            <a:pPr marL="8029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166.62</a:t>
            </a:r>
          </a:p>
          <a:p>
            <a:pPr marL="0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34" b="1">
                <a:solidFill>
                  <a:srgbClr val="000000"/>
                </a:solidFill>
                <a:latin typeface="Calibri"/>
                <a:cs typeface="Calibri"/>
              </a:rPr>
              <a:t>163.05</a:t>
            </a:r>
          </a:p>
          <a:p>
            <a:pPr marL="7255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159.58</a:t>
            </a:r>
          </a:p>
          <a:p>
            <a:pPr marL="6868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156.20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964809" y="4409045"/>
            <a:ext cx="568733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698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12.5x</a:t>
            </a:r>
          </a:p>
          <a:p>
            <a:pPr marL="154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181.95</a:t>
            </a:r>
          </a:p>
          <a:p>
            <a:pPr marL="116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178.00</a:t>
            </a:r>
          </a:p>
          <a:p>
            <a:pPr marL="77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174.17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170.44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166.80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574277" y="4409045"/>
            <a:ext cx="568862" cy="1087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3828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13.5x</a:t>
            </a:r>
          </a:p>
          <a:p>
            <a:pPr marL="154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193.60</a:t>
            </a:r>
          </a:p>
          <a:p>
            <a:pPr marL="116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189.39</a:t>
            </a:r>
          </a:p>
          <a:p>
            <a:pPr marL="773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185.28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181.29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25">
                <a:solidFill>
                  <a:srgbClr val="000000"/>
                </a:solidFill>
                <a:latin typeface="Calibri"/>
                <a:cs typeface="Calibri"/>
              </a:rPr>
              <a:t>177.41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393686" y="4584324"/>
            <a:ext cx="981019" cy="8973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5.0%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4,767.0</a:t>
            </a:r>
          </a:p>
          <a:p>
            <a:pPr marL="12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5.5%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4,664.5</a:t>
            </a:r>
          </a:p>
          <a:p>
            <a:pPr marL="25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6.0%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4,564.8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6.5%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4,467.8</a:t>
            </a:r>
          </a:p>
          <a:p>
            <a:pPr marL="51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7.0%</a:t>
            </a:r>
            <a:r>
              <a:rPr dirty="0" sz="1000" spc="10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4,373.5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312136" y="4584324"/>
            <a:ext cx="554324" cy="8973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6,296.0</a:t>
            </a:r>
          </a:p>
          <a:p>
            <a:pPr marL="128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6,157.7</a:t>
            </a:r>
          </a:p>
          <a:p>
            <a:pPr marL="257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6,023.1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5,892.2</a:t>
            </a:r>
          </a:p>
          <a:p>
            <a:pPr marL="51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5,764.9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625773" y="4584316"/>
            <a:ext cx="414424" cy="912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47" marR="0">
              <a:lnSpc>
                <a:spcPts val="124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5.0%</a:t>
            </a:r>
          </a:p>
          <a:p>
            <a:pPr marL="1161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5.5%</a:t>
            </a:r>
          </a:p>
          <a:p>
            <a:pPr marL="774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6.0%</a:t>
            </a:r>
          </a:p>
          <a:p>
            <a:pPr marL="386" marR="0">
              <a:lnSpc>
                <a:spcPts val="1245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6.5%</a:t>
            </a:r>
          </a:p>
          <a:p>
            <a:pPr marL="0" marR="0">
              <a:lnSpc>
                <a:spcPts val="1245"/>
              </a:lnSpc>
              <a:spcBef>
                <a:spcPts val="255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7.0%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456197" y="4636455"/>
            <a:ext cx="1054509" cy="215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Preferred</a:t>
            </a:r>
            <a:r>
              <a:rPr dirty="0" sz="1150" spc="23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11" i="1">
                <a:solidFill>
                  <a:srgbClr val="000000"/>
                </a:solidFill>
                <a:latin typeface="Calibri"/>
                <a:cs typeface="Calibri"/>
              </a:rPr>
              <a:t>stock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328227" y="4832791"/>
            <a:ext cx="1863758" cy="10005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969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Non-controlling</a:t>
            </a:r>
            <a:r>
              <a:rPr dirty="0" sz="1150" spc="14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interest</a:t>
            </a:r>
          </a:p>
          <a:p>
            <a:pPr marL="127969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 spc="13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13" i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50" spc="12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i="1">
                <a:solidFill>
                  <a:srgbClr val="000000"/>
                </a:solidFill>
                <a:latin typeface="Calibri"/>
                <a:cs typeface="Calibri"/>
              </a:rPr>
              <a:t>equivalents</a:t>
            </a:r>
          </a:p>
          <a:p>
            <a:pPr marL="0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  <a:r>
              <a:rPr dirty="0" sz="115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</a:p>
          <a:p>
            <a:pPr marL="128114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Shares</a:t>
            </a:r>
            <a:r>
              <a:rPr dirty="0" sz="1150" spc="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outstanding</a:t>
            </a:r>
          </a:p>
          <a:p>
            <a:pPr marL="145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Implied</a:t>
            </a:r>
            <a:r>
              <a:rPr dirty="0" sz="115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share</a:t>
            </a:r>
            <a:r>
              <a:rPr dirty="0" sz="1150" spc="-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3170248" y="4832791"/>
            <a:ext cx="196819" cy="215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cc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2914309" y="5029126"/>
            <a:ext cx="602009" cy="607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0848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2">
                <a:solidFill>
                  <a:srgbClr val="000000"/>
                </a:solidFill>
                <a:latin typeface="Calibri"/>
                <a:cs typeface="Calibri"/>
              </a:rPr>
              <a:t>120.8</a:t>
            </a:r>
          </a:p>
          <a:p>
            <a:pPr marL="0" marR="0">
              <a:lnSpc>
                <a:spcPts val="1394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5,348.2</a:t>
            </a:r>
          </a:p>
          <a:p>
            <a:pPr marL="187746" marR="0">
              <a:lnSpc>
                <a:spcPts val="1394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150">
                <a:solidFill>
                  <a:srgbClr val="0000cc"/>
                </a:solidFill>
                <a:latin typeface="Calibri"/>
                <a:cs typeface="Calibri"/>
              </a:rPr>
              <a:t>32.8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914454" y="5618134"/>
            <a:ext cx="644665" cy="2152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5">
                <a:solidFill>
                  <a:srgbClr val="000000"/>
                </a:solidFill>
                <a:latin typeface="Calibri"/>
                <a:cs typeface="Calibri"/>
              </a:rPr>
              <a:t>$163.05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990855" y="568007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4163011" y="5680072"/>
            <a:ext cx="76261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Based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our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sensitivity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analysis,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we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have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implied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range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$134.99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-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$193.60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sweet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spot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$163.05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356501" y="6259652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4922" y="262912"/>
            <a:ext cx="655172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2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1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  <a:r>
              <a:rPr dirty="0" sz="28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Summary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structure,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1400" spc="-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6.0%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1147136"/>
            <a:ext cx="241715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Synergy</a:t>
            </a:r>
            <a:r>
              <a:rPr dirty="0" sz="1100" spc="5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DCF</a:t>
            </a:r>
            <a:r>
              <a:rPr dirty="0" sz="1100" spc="4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WACC</a:t>
            </a:r>
            <a:r>
              <a:rPr dirty="0" sz="1100" spc="9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Calculation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83244" y="1151101"/>
            <a:ext cx="269126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Football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Field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  <a:r>
              <a:rPr dirty="0" sz="11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Price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1403" y="1481762"/>
            <a:ext cx="1173757" cy="20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spc="-17" b="1">
                <a:solidFill>
                  <a:srgbClr val="ffffff"/>
                </a:solidFill>
                <a:latin typeface="Calibri"/>
                <a:cs typeface="Calibri"/>
              </a:rPr>
              <a:t>WACC</a:t>
            </a:r>
            <a:r>
              <a:rPr dirty="0" sz="1050" spc="23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1" b="1">
                <a:solidFill>
                  <a:srgbClr val="ffffff"/>
                </a:solidFill>
                <a:latin typeface="Calibri"/>
                <a:cs typeface="Calibri"/>
              </a:rPr>
              <a:t>Calculations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0847" y="1486752"/>
            <a:ext cx="3257118" cy="10313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200" spc="4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200" spc="4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4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2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2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2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show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200" spc="7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6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200" spc="6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ranges</a:t>
            </a:r>
            <a:r>
              <a:rPr dirty="0" sz="1200" spc="6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200" spc="7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2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2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price,</a:t>
            </a:r>
            <a:r>
              <a:rPr dirty="0" sz="12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2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52-week</a:t>
            </a:r>
          </a:p>
          <a:p>
            <a:pPr marL="172212" marR="0">
              <a:lnSpc>
                <a:spcPts val="134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$94.0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-</a:t>
            </a:r>
            <a:r>
              <a:rPr dirty="0" sz="12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$171.4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79537" y="1534171"/>
            <a:ext cx="921959" cy="159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52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595959"/>
                </a:solidFill>
                <a:latin typeface="SNUIJA+Arial-BoldMT"/>
                <a:cs typeface="SNUIJA+Arial-BoldMT"/>
              </a:rPr>
              <a:t>Share</a:t>
            </a:r>
            <a:r>
              <a:rPr dirty="0" sz="850" spc="32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50">
                <a:solidFill>
                  <a:srgbClr val="595959"/>
                </a:solidFill>
                <a:latin typeface="SNUIJA+Arial-BoldMT"/>
                <a:cs typeface="SNUIJA+Arial-BoldMT"/>
              </a:rPr>
              <a:t>Price</a:t>
            </a:r>
            <a:r>
              <a:rPr dirty="0" sz="850" spc="35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850">
                <a:solidFill>
                  <a:srgbClr val="595959"/>
                </a:solidFill>
                <a:latin typeface="SNUIJA+Arial-BoldMT"/>
                <a:cs typeface="SNUIJA+Arial-BoldMT"/>
              </a:rPr>
              <a:t>($)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1403" y="1661359"/>
            <a:ext cx="1707670" cy="5593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r>
              <a:rPr dirty="0" sz="1050" spc="2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spc="-13" b="1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1050" spc="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structure</a:t>
            </a:r>
          </a:p>
          <a:p>
            <a:pPr marL="0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Debt-to-total</a:t>
            </a:r>
            <a:r>
              <a:rPr dirty="0" sz="105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capitalization</a:t>
            </a:r>
          </a:p>
          <a:p>
            <a:pPr marL="0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Equity-to-total</a:t>
            </a:r>
            <a:r>
              <a:rPr dirty="0" sz="105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capitalization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85684" y="1716250"/>
            <a:ext cx="263420" cy="170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50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90316" y="1716250"/>
            <a:ext cx="263420" cy="170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75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466889" y="1716249"/>
            <a:ext cx="2143369" cy="170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40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100</a:t>
            </a:r>
            <a:r>
              <a:rPr dirty="0" sz="850" spc="8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125</a:t>
            </a:r>
            <a:r>
              <a:rPr dirty="0" sz="850" spc="847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150</a:t>
            </a:r>
            <a:r>
              <a:rPr dirty="0" sz="850" spc="8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175</a:t>
            </a:r>
            <a:r>
              <a:rPr dirty="0" sz="850" spc="8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200</a:t>
            </a:r>
            <a:r>
              <a:rPr dirty="0" sz="850" spc="8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225</a:t>
            </a:r>
            <a:r>
              <a:rPr dirty="0" sz="850" spc="880" b="1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dirty="0" sz="850" spc="11" b="1">
                <a:solidFill>
                  <a:srgbClr val="595959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064920" y="1840956"/>
            <a:ext cx="489736" cy="379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spc="12">
                <a:solidFill>
                  <a:srgbClr val="000000"/>
                </a:solidFill>
                <a:latin typeface="Calibri"/>
                <a:cs typeface="Calibri"/>
              </a:rPr>
              <a:t>47.8%</a:t>
            </a:r>
          </a:p>
          <a:p>
            <a:pPr marL="0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 spc="12">
                <a:solidFill>
                  <a:srgbClr val="000000"/>
                </a:solidFill>
                <a:latin typeface="Calibri"/>
                <a:cs typeface="Calibri"/>
              </a:rPr>
              <a:t>52.2%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20721" y="2309099"/>
            <a:ext cx="582459" cy="366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025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52</a:t>
            </a:r>
            <a:r>
              <a:rPr dirty="0" sz="750" spc="32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Week</a:t>
            </a:r>
          </a:p>
          <a:p>
            <a:pPr marL="60124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Market</a:t>
            </a:r>
          </a:p>
          <a:p>
            <a:pPr marL="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 spc="12">
                <a:solidFill>
                  <a:srgbClr val="595959"/>
                </a:solidFill>
                <a:latin typeface="SNUIJA+Arial-BoldMT"/>
                <a:cs typeface="SNUIJA+Arial-BoldMT"/>
              </a:rPr>
              <a:t>High/Low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1403" y="2379770"/>
            <a:ext cx="992537" cy="5905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Cost-of-debt</a:t>
            </a:r>
          </a:p>
          <a:p>
            <a:pPr marL="117146" marR="0">
              <a:lnSpc>
                <a:spcPts val="1276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Cost-of-debt</a:t>
            </a:r>
            <a:r>
              <a:rPr dirty="0" sz="1050" baseline="46845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117146" marR="0">
              <a:lnSpc>
                <a:spcPts val="1276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050" spc="-15">
                <a:solidFill>
                  <a:srgbClr val="000000"/>
                </a:solidFill>
                <a:latin typeface="Calibri"/>
                <a:cs typeface="Calibri"/>
              </a:rPr>
              <a:t>Tax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rate</a:t>
            </a:r>
            <a:r>
              <a:rPr dirty="0" sz="1050" baseline="46844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38416" y="2414202"/>
            <a:ext cx="313432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94.0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01032" y="2414203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171.4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64908" y="2574959"/>
            <a:ext cx="489736" cy="57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288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cc"/>
                </a:solidFill>
                <a:latin typeface="Calibri"/>
                <a:cs typeface="Calibri"/>
              </a:rPr>
              <a:t>3.2%</a:t>
            </a:r>
          </a:p>
          <a:p>
            <a:pPr marL="0" marR="0">
              <a:lnSpc>
                <a:spcPts val="1276"/>
              </a:lnSpc>
              <a:spcBef>
                <a:spcPts val="211"/>
              </a:spcBef>
              <a:spcAft>
                <a:spcPts val="0"/>
              </a:spcAft>
            </a:pPr>
            <a:r>
              <a:rPr dirty="0" sz="1050" spc="12">
                <a:solidFill>
                  <a:srgbClr val="000000"/>
                </a:solidFill>
                <a:latin typeface="Calibri"/>
                <a:cs typeface="Calibri"/>
              </a:rPr>
              <a:t>19.8%</a:t>
            </a:r>
          </a:p>
          <a:p>
            <a:pPr marL="70286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2.5%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10847" y="2660232"/>
            <a:ext cx="3256788" cy="1579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2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200" spc="4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200" spc="4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  <a:r>
              <a:rPr dirty="0" sz="12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show</a:t>
            </a:r>
            <a:r>
              <a:rPr dirty="0" sz="1200" spc="3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200" spc="4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right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now</a:t>
            </a:r>
            <a:r>
              <a:rPr dirty="0" sz="1200" spc="1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 spc="1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1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perfect</a:t>
            </a:r>
            <a:r>
              <a:rPr dirty="0" sz="1200" spc="11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time</a:t>
            </a:r>
            <a:r>
              <a:rPr dirty="0" sz="1200" spc="11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200" spc="119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200" spc="13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 spc="13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5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200" spc="13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 spc="1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200" spc="13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</a:p>
          <a:p>
            <a:pPr marL="172212" marR="0">
              <a:lnSpc>
                <a:spcPts val="134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undervalued</a:t>
            </a:r>
            <a:r>
              <a:rPr dirty="0" sz="1200" spc="5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2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4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200" spc="5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200" spc="5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</a:p>
          <a:p>
            <a:pPr marL="172212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even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2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2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2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2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2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172212" marR="0">
              <a:lnSpc>
                <a:spcPts val="134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forecasted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synergies.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1403" y="2949769"/>
            <a:ext cx="1305333" cy="20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After-tax</a:t>
            </a:r>
            <a:r>
              <a:rPr dirty="0" sz="105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05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84855" y="3135042"/>
            <a:ext cx="372853" cy="14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Base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81403" y="3160599"/>
            <a:ext cx="1757893" cy="15041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050" spc="1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05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</a:p>
          <a:p>
            <a:pPr marL="117146" marR="0">
              <a:lnSpc>
                <a:spcPts val="1276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Risk-free</a:t>
            </a:r>
            <a:r>
              <a:rPr dirty="0" sz="1050" spc="-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rate</a:t>
            </a:r>
            <a:r>
              <a:rPr dirty="0" sz="1050" baseline="46844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  <a:p>
            <a:pPr marL="117146" marR="0">
              <a:lnSpc>
                <a:spcPts val="1276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Market</a:t>
            </a:r>
            <a:r>
              <a:rPr dirty="0" sz="105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 spc="11">
                <a:solidFill>
                  <a:srgbClr val="000000"/>
                </a:solidFill>
                <a:latin typeface="Calibri"/>
                <a:cs typeface="Calibri"/>
              </a:rPr>
              <a:t>risk</a:t>
            </a:r>
            <a:r>
              <a:rPr dirty="0" sz="1050" baseline="46844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  <a:p>
            <a:pPr marL="117146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Market</a:t>
            </a:r>
            <a:r>
              <a:rPr dirty="0" sz="105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risk</a:t>
            </a:r>
            <a:r>
              <a:rPr dirty="0" sz="105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premium</a:t>
            </a:r>
          </a:p>
          <a:p>
            <a:pPr marL="234292" marR="0">
              <a:lnSpc>
                <a:spcPts val="1276"/>
              </a:lnSpc>
              <a:spcBef>
                <a:spcPts val="12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Games</a:t>
            </a:r>
            <a:r>
              <a:rPr dirty="0" sz="1050" spc="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Workshop's</a:t>
            </a:r>
            <a:r>
              <a:rPr dirty="0" sz="105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beta</a:t>
            </a:r>
            <a:r>
              <a:rPr dirty="0" sz="1050" baseline="46844">
                <a:solidFill>
                  <a:srgbClr val="000000"/>
                </a:solidFill>
                <a:latin typeface="Calibri"/>
                <a:cs typeface="Calibri"/>
              </a:rPr>
              <a:t>5</a:t>
            </a:r>
          </a:p>
          <a:p>
            <a:pPr marL="234292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Unlevered</a:t>
            </a:r>
            <a:r>
              <a:rPr dirty="0" sz="105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beta</a:t>
            </a:r>
          </a:p>
          <a:p>
            <a:pPr marL="117158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 spc="-14">
                <a:solidFill>
                  <a:srgbClr val="000000"/>
                </a:solidFill>
                <a:latin typeface="Calibri"/>
                <a:cs typeface="Calibri"/>
              </a:rPr>
              <a:t>Relevered</a:t>
            </a:r>
            <a:r>
              <a:rPr dirty="0" sz="105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beta</a:t>
            </a:r>
          </a:p>
          <a:p>
            <a:pPr marL="117157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Size</a:t>
            </a:r>
            <a:r>
              <a:rPr dirty="0" sz="1050" spc="-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premium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72622" y="3245657"/>
            <a:ext cx="621196" cy="698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108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Synergy</a:t>
            </a:r>
          </a:p>
          <a:p>
            <a:pPr marL="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  <a:r>
              <a:rPr dirty="0" sz="750" spc="53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</a:p>
          <a:p>
            <a:pPr marL="76156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  <a:r>
              <a:rPr dirty="0" sz="750" spc="42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9.5x-</a:t>
            </a:r>
          </a:p>
          <a:p>
            <a:pPr marL="2004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13.5x</a:t>
            </a:r>
            <a:r>
              <a:rPr dirty="0" sz="750" spc="28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60124" marR="0">
              <a:lnSpc>
                <a:spcPts val="846"/>
              </a:lnSpc>
              <a:spcBef>
                <a:spcPts val="2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9219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135197" y="3355813"/>
            <a:ext cx="419371" cy="11293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cc"/>
                </a:solidFill>
                <a:latin typeface="Calibri"/>
                <a:cs typeface="Calibri"/>
              </a:rPr>
              <a:t>1.9%</a:t>
            </a:r>
          </a:p>
          <a:p>
            <a:pPr marL="0" marR="0">
              <a:lnSpc>
                <a:spcPts val="1276"/>
              </a:lnSpc>
              <a:spcBef>
                <a:spcPts val="211"/>
              </a:spcBef>
              <a:spcAft>
                <a:spcPts val="0"/>
              </a:spcAft>
            </a:pPr>
            <a:r>
              <a:rPr dirty="0" sz="1050">
                <a:solidFill>
                  <a:srgbClr val="0000cc"/>
                </a:solidFill>
                <a:latin typeface="Calibri"/>
                <a:cs typeface="Calibri"/>
              </a:rPr>
              <a:t>6.1%</a:t>
            </a:r>
          </a:p>
          <a:p>
            <a:pPr marL="0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4.2%</a:t>
            </a:r>
          </a:p>
          <a:p>
            <a:pPr marL="54668" marR="0">
              <a:lnSpc>
                <a:spcPts val="1276"/>
              </a:lnSpc>
              <a:spcBef>
                <a:spcPts val="261"/>
              </a:spcBef>
              <a:spcAft>
                <a:spcPts val="0"/>
              </a:spcAft>
            </a:pPr>
            <a:r>
              <a:rPr dirty="0" sz="1050">
                <a:solidFill>
                  <a:srgbClr val="0000cc"/>
                </a:solidFill>
                <a:latin typeface="Calibri"/>
                <a:cs typeface="Calibri"/>
              </a:rPr>
              <a:t>1.2</a:t>
            </a:r>
          </a:p>
          <a:p>
            <a:pPr marL="54668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1.0</a:t>
            </a:r>
          </a:p>
          <a:p>
            <a:pPr marL="54714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1.7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759495" y="3461375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140.8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669380" y="3461375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185.3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492871" y="4182215"/>
            <a:ext cx="356788" cy="14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Bear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372622" y="4292790"/>
            <a:ext cx="621196" cy="698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108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Synergy</a:t>
            </a:r>
          </a:p>
          <a:p>
            <a:pPr marL="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  <a:r>
              <a:rPr dirty="0" sz="750" spc="53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</a:p>
          <a:p>
            <a:pPr marL="76156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  <a:r>
              <a:rPr dirty="0" sz="750" spc="42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9.5x-</a:t>
            </a:r>
          </a:p>
          <a:p>
            <a:pPr marL="2004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13.5x</a:t>
            </a:r>
            <a:r>
              <a:rPr dirty="0" sz="750" spc="28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60124" marR="0">
              <a:lnSpc>
                <a:spcPts val="846"/>
              </a:lnSpc>
              <a:spcBef>
                <a:spcPts val="2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9219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610847" y="4382353"/>
            <a:ext cx="3255264" cy="10313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2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  <a:r>
              <a:rPr dirty="0" sz="12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lowest</a:t>
            </a:r>
            <a:r>
              <a:rPr dirty="0" sz="12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2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7">
                <a:solidFill>
                  <a:srgbClr val="000000"/>
                </a:solidFill>
                <a:latin typeface="SNUIJA+Arial-BoldMT"/>
                <a:cs typeface="SNUIJA+Arial-BoldMT"/>
              </a:rPr>
              <a:t>$115.8</a:t>
            </a:r>
            <a:r>
              <a:rPr dirty="0" sz="1200" spc="3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172212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200" spc="9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slightly</a:t>
            </a:r>
            <a:r>
              <a:rPr dirty="0" sz="1200" spc="9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  <a:r>
              <a:rPr dirty="0" sz="1200" spc="9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200" spc="9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200" spc="9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</a:p>
          <a:p>
            <a:pPr marL="172211" marR="0">
              <a:lnSpc>
                <a:spcPts val="1340"/>
              </a:lnSpc>
              <a:spcBef>
                <a:spcPts val="86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200" spc="2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2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12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share,</a:t>
            </a:r>
            <a:r>
              <a:rPr dirty="0" sz="1200" spc="3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 spc="3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</a:p>
          <a:p>
            <a:pPr marL="172211" marR="0">
              <a:lnSpc>
                <a:spcPts val="1340"/>
              </a:lnSpc>
              <a:spcBef>
                <a:spcPts val="81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20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even</a:t>
            </a:r>
            <a:r>
              <a:rPr dirty="0" sz="1200" spc="3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3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3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worst</a:t>
            </a:r>
            <a:r>
              <a:rPr dirty="0" sz="12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  <a:r>
              <a:rPr dirty="0" sz="1200" spc="3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135212" y="4464643"/>
            <a:ext cx="419371" cy="379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cc"/>
                </a:solidFill>
                <a:latin typeface="Calibri"/>
                <a:cs typeface="Calibri"/>
              </a:rPr>
              <a:t>0.0%</a:t>
            </a:r>
          </a:p>
          <a:p>
            <a:pPr marL="0" marR="0">
              <a:lnSpc>
                <a:spcPts val="1276"/>
              </a:lnSpc>
              <a:spcBef>
                <a:spcPts val="138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9.2%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454864" y="4508507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115.8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72559" y="4508507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152.5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81462" y="4644247"/>
            <a:ext cx="907125" cy="20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Cost</a:t>
            </a:r>
            <a:r>
              <a:rPr dirty="0" sz="105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000000"/>
                </a:solidFill>
                <a:latin typeface="Calibri"/>
                <a:cs typeface="Calibri"/>
              </a:rPr>
              <a:t>Equity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81462" y="4878543"/>
            <a:ext cx="493714" cy="20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spc="-18" b="1">
                <a:solidFill>
                  <a:srgbClr val="000000"/>
                </a:solidFill>
                <a:latin typeface="Calibri"/>
                <a:cs typeface="Calibri"/>
              </a:rPr>
              <a:t>WACC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127379" y="4878543"/>
            <a:ext cx="428951" cy="200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7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 spc="24" b="1">
                <a:solidFill>
                  <a:srgbClr val="000000"/>
                </a:solidFill>
                <a:latin typeface="Calibri"/>
                <a:cs typeface="Calibri"/>
              </a:rPr>
              <a:t>6.0%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73595" y="5150287"/>
            <a:ext cx="2484874" cy="700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(1)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Damodaran</a:t>
            </a:r>
            <a:r>
              <a:rPr dirty="0" sz="800" spc="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6" b="1">
                <a:solidFill>
                  <a:srgbClr val="000000"/>
                </a:solidFill>
                <a:latin typeface="Calibri"/>
                <a:cs typeface="Calibri"/>
              </a:rPr>
              <a:t>NY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5" b="1">
                <a:solidFill>
                  <a:srgbClr val="000000"/>
                </a:solidFill>
                <a:latin typeface="Calibri"/>
                <a:cs typeface="Calibri"/>
              </a:rPr>
              <a:t>Stern,</a:t>
            </a:r>
            <a:r>
              <a:rPr dirty="0" sz="800" spc="-3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Retail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(general)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  <a:p>
            <a:pPr marL="0" marR="0">
              <a:lnSpc>
                <a:spcPts val="97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(2)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Games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Workshop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dirty="0" sz="800" spc="34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tax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4" b="1">
                <a:solidFill>
                  <a:srgbClr val="000000"/>
                </a:solidFill>
                <a:latin typeface="Calibri"/>
                <a:cs typeface="Calibri"/>
              </a:rPr>
              <a:t>rate,</a:t>
            </a:r>
            <a:r>
              <a:rPr dirty="0" sz="800" spc="-31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3" b="1">
                <a:solidFill>
                  <a:srgbClr val="000000"/>
                </a:solidFill>
                <a:latin typeface="Calibri"/>
                <a:cs typeface="Calibri"/>
              </a:rPr>
              <a:t>2017-2021.</a:t>
            </a:r>
          </a:p>
          <a:p>
            <a:pPr marL="0" marR="0">
              <a:lnSpc>
                <a:spcPts val="97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(3)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30" b="1">
                <a:solidFill>
                  <a:srgbClr val="000000"/>
                </a:solidFill>
                <a:latin typeface="Calibri"/>
                <a:cs typeface="Calibri"/>
              </a:rPr>
              <a:t>US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Department</a:t>
            </a:r>
            <a:r>
              <a:rPr dirty="0" sz="800" spc="22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Treasury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4" b="1">
                <a:solidFill>
                  <a:srgbClr val="000000"/>
                </a:solidFill>
                <a:latin typeface="Calibri"/>
                <a:cs typeface="Calibri"/>
              </a:rPr>
              <a:t>10yr</a:t>
            </a:r>
            <a:r>
              <a:rPr dirty="0" sz="800" spc="1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note</a:t>
            </a:r>
            <a:r>
              <a:rPr dirty="0" sz="800" spc="2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  <a:p>
            <a:pPr marL="0" marR="0">
              <a:lnSpc>
                <a:spcPts val="975"/>
              </a:lnSpc>
              <a:spcBef>
                <a:spcPts val="438"/>
              </a:spcBef>
              <a:spcAft>
                <a:spcPts val="0"/>
              </a:spcAft>
            </a:pP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(4)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S&amp;P</a:t>
            </a:r>
            <a:r>
              <a:rPr dirty="0" sz="800" spc="18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500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market</a:t>
            </a:r>
            <a:r>
              <a:rPr dirty="0" sz="800" spc="26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18" b="1">
                <a:solidFill>
                  <a:srgbClr val="000000"/>
                </a:solidFill>
                <a:latin typeface="Calibri"/>
                <a:cs typeface="Calibri"/>
              </a:rPr>
              <a:t>returns</a:t>
            </a:r>
            <a:r>
              <a:rPr dirty="0" sz="800" spc="-2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12" b="1">
                <a:solidFill>
                  <a:srgbClr val="000000"/>
                </a:solidFill>
                <a:latin typeface="Calibri"/>
                <a:cs typeface="Calibri"/>
              </a:rPr>
              <a:t>since</a:t>
            </a:r>
            <a:r>
              <a:rPr dirty="0" sz="800" spc="4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1957.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508905" y="5229348"/>
            <a:ext cx="326023" cy="14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Bull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372622" y="5339962"/>
            <a:ext cx="621196" cy="698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108" marR="0">
              <a:lnSpc>
                <a:spcPts val="846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Synergy</a:t>
            </a:r>
          </a:p>
          <a:p>
            <a:pPr marL="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DCF</a:t>
            </a:r>
            <a:r>
              <a:rPr dirty="0" sz="750" spc="53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Value</a:t>
            </a:r>
          </a:p>
          <a:p>
            <a:pPr marL="76158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at</a:t>
            </a:r>
            <a:r>
              <a:rPr dirty="0" sz="750" spc="42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9.5x-</a:t>
            </a:r>
          </a:p>
          <a:p>
            <a:pPr marL="20041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13.5x</a:t>
            </a:r>
            <a:r>
              <a:rPr dirty="0" sz="750" spc="28">
                <a:solidFill>
                  <a:srgbClr val="595959"/>
                </a:solidFill>
                <a:latin typeface="SNUIJA+Arial-BoldMT"/>
                <a:cs typeface="SNUIJA+Arial-BoldMT"/>
              </a:rPr>
              <a:t> </a:t>
            </a: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Exit</a:t>
            </a:r>
          </a:p>
          <a:p>
            <a:pPr marL="60124" marR="0">
              <a:lnSpc>
                <a:spcPts val="846"/>
              </a:lnSpc>
              <a:spcBef>
                <a:spcPts val="2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EBITDA</a:t>
            </a:r>
          </a:p>
          <a:p>
            <a:pPr marL="92190" marR="0">
              <a:lnSpc>
                <a:spcPts val="846"/>
              </a:lnSpc>
              <a:spcBef>
                <a:spcPts val="74"/>
              </a:spcBef>
              <a:spcAft>
                <a:spcPts val="0"/>
              </a:spcAft>
            </a:pPr>
            <a:r>
              <a:rPr dirty="0" sz="750">
                <a:solidFill>
                  <a:srgbClr val="595959"/>
                </a:solidFill>
                <a:latin typeface="SNUIJA+Arial-BoldMT"/>
                <a:cs typeface="SNUIJA+Arial-BoldMT"/>
              </a:rPr>
              <a:t>Range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783059" y="5479633"/>
            <a:ext cx="83008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significant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702031" y="5479633"/>
            <a:ext cx="84698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634719" y="5479633"/>
            <a:ext cx="41478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143735" y="5479633"/>
            <a:ext cx="26245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495779" y="5479633"/>
            <a:ext cx="37251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still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132268" y="5555680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171.4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154386" y="5555680"/>
            <a:ext cx="362190" cy="155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">
                <a:solidFill>
                  <a:srgbClr val="404040"/>
                </a:solidFill>
                <a:latin typeface="Calibri"/>
                <a:cs typeface="Calibri"/>
              </a:rPr>
              <a:t>225.1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8783059" y="5753953"/>
            <a:ext cx="103361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undervalued.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73595" y="5868580"/>
            <a:ext cx="1844446" cy="1620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5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11" b="1">
                <a:solidFill>
                  <a:srgbClr val="000000"/>
                </a:solidFill>
                <a:latin typeface="Calibri"/>
                <a:cs typeface="Calibri"/>
              </a:rPr>
              <a:t>(5)</a:t>
            </a:r>
            <a:r>
              <a:rPr dirty="0" sz="800" spc="-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-29" b="1">
                <a:solidFill>
                  <a:srgbClr val="000000"/>
                </a:solidFill>
                <a:latin typeface="Calibri"/>
                <a:cs typeface="Calibri"/>
              </a:rPr>
              <a:t>IQ</a:t>
            </a:r>
            <a:r>
              <a:rPr dirty="0" sz="800" spc="38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b="1">
                <a:solidFill>
                  <a:srgbClr val="000000"/>
                </a:solidFill>
                <a:latin typeface="Calibri"/>
                <a:cs typeface="Calibri"/>
              </a:rPr>
              <a:t>5-year</a:t>
            </a:r>
            <a:r>
              <a:rPr dirty="0" sz="800" spc="2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2022,</a:t>
            </a:r>
            <a:r>
              <a:rPr dirty="0" sz="800" spc="-43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800" spc="25" b="1">
                <a:solidFill>
                  <a:srgbClr val="000000"/>
                </a:solidFill>
                <a:latin typeface="Calibri"/>
                <a:cs typeface="Calibri"/>
              </a:rPr>
              <a:t>03/03/2022.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67725" y="6023335"/>
            <a:ext cx="151810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8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8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03/03/22:</a:t>
            </a:r>
            <a:r>
              <a:rPr dirty="0" sz="8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634544" y="6046243"/>
            <a:ext cx="151810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8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8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03/03/22:</a:t>
            </a:r>
            <a:r>
              <a:rPr dirty="0" sz="8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55477" y="6164884"/>
            <a:ext cx="3481314" cy="204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target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structure</a:t>
            </a:r>
            <a:r>
              <a:rPr dirty="0" sz="500" spc="-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stemming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 spc="-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acquisition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financing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structure</a:t>
            </a:r>
            <a:r>
              <a:rPr dirty="0" sz="500" spc="-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outlined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slide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#74</a:t>
            </a:r>
          </a:p>
          <a:p>
            <a:pPr marL="1024" marR="0">
              <a:lnSpc>
                <a:spcPts val="563"/>
              </a:lnSpc>
              <a:spcBef>
                <a:spcPts val="129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08329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1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valuation,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GW’s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price/share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$163.05,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implies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undervaluation</a:t>
            </a:r>
            <a:r>
              <a:rPr dirty="0" sz="14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~73%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170" y="1109691"/>
            <a:ext cx="342431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Synergy</a:t>
            </a:r>
            <a:r>
              <a:rPr dirty="0" sz="1100" spc="5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Enterprise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Equity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Bridge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90036" y="1143102"/>
            <a:ext cx="387736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Stock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Price</a:t>
            </a:r>
            <a:r>
              <a:rPr dirty="0" sz="1150" baseline="30546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  <a:r>
              <a:rPr dirty="0" sz="1150" baseline="30546" spc="9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(s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03/03/2022)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3105" y="163133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5065" y="1631335"/>
            <a:ext cx="392769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0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0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0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  <a:r>
              <a:rPr dirty="0" sz="10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00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equity</a:t>
            </a:r>
            <a:r>
              <a:rPr dirty="0" sz="1000" spc="2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value</a:t>
            </a:r>
            <a:r>
              <a:rPr dirty="0" sz="1000" spc="29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000" spc="4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 spc="4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000" spc="4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value,</a:t>
            </a:r>
            <a:r>
              <a:rPr dirty="0" sz="1000" spc="4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leading</a:t>
            </a:r>
            <a:r>
              <a:rPr dirty="0" sz="1000" spc="4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undervaluation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73.4%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63240" y="1719130"/>
            <a:ext cx="53928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3235" y="2234368"/>
            <a:ext cx="407919" cy="3370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5.500</a:t>
            </a:r>
          </a:p>
          <a:p>
            <a:pPr marL="0" marR="0">
              <a:lnSpc>
                <a:spcPts val="898"/>
              </a:lnSpc>
              <a:spcBef>
                <a:spcPts val="16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5.000</a:t>
            </a:r>
          </a:p>
          <a:p>
            <a:pPr marL="0" marR="0">
              <a:lnSpc>
                <a:spcPts val="898"/>
              </a:lnSpc>
              <a:spcBef>
                <a:spcPts val="167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4.500</a:t>
            </a:r>
          </a:p>
          <a:p>
            <a:pPr marL="0" marR="0">
              <a:lnSpc>
                <a:spcPts val="898"/>
              </a:lnSpc>
              <a:spcBef>
                <a:spcPts val="16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4.000</a:t>
            </a:r>
          </a:p>
          <a:p>
            <a:pPr marL="0" marR="0">
              <a:lnSpc>
                <a:spcPts val="898"/>
              </a:lnSpc>
              <a:spcBef>
                <a:spcPts val="16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3.500</a:t>
            </a:r>
          </a:p>
          <a:p>
            <a:pPr marL="0" marR="0">
              <a:lnSpc>
                <a:spcPts val="898"/>
              </a:lnSpc>
              <a:spcBef>
                <a:spcPts val="16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3.000</a:t>
            </a:r>
          </a:p>
          <a:p>
            <a:pPr marL="0" marR="0">
              <a:lnSpc>
                <a:spcPts val="898"/>
              </a:lnSpc>
              <a:spcBef>
                <a:spcPts val="16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2.500</a:t>
            </a:r>
          </a:p>
          <a:p>
            <a:pPr marL="0" marR="0">
              <a:lnSpc>
                <a:spcPts val="898"/>
              </a:lnSpc>
              <a:spcBef>
                <a:spcPts val="163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2.000</a:t>
            </a:r>
          </a:p>
          <a:p>
            <a:pPr marL="0" marR="0">
              <a:lnSpc>
                <a:spcPts val="898"/>
              </a:lnSpc>
              <a:spcBef>
                <a:spcPts val="16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1.500</a:t>
            </a:r>
          </a:p>
          <a:p>
            <a:pPr marL="0" marR="0">
              <a:lnSpc>
                <a:spcPts val="898"/>
              </a:lnSpc>
              <a:spcBef>
                <a:spcPts val="16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1.000</a:t>
            </a:r>
          </a:p>
          <a:p>
            <a:pPr marL="85770" marR="0">
              <a:lnSpc>
                <a:spcPts val="898"/>
              </a:lnSpc>
              <a:spcBef>
                <a:spcPts val="162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461407" y="2248512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5.348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5278" y="2283433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5.294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59662" y="232478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121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61324" y="2307326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67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175565" y="3880529"/>
            <a:ext cx="961233" cy="5439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421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</a:p>
          <a:p>
            <a:pPr marL="4572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Outstanding:</a:t>
            </a:r>
          </a:p>
          <a:p>
            <a:pPr marL="0" marR="0">
              <a:lnSpc>
                <a:spcPts val="1568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$32.8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6075" y="3914028"/>
            <a:ext cx="17497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Source:</a:t>
            </a:r>
            <a:r>
              <a:rPr dirty="0" sz="8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1)</a:t>
            </a:r>
            <a:r>
              <a:rPr dirty="0" sz="8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Capital</a:t>
            </a:r>
            <a:r>
              <a:rPr dirty="0" sz="8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IQ,</a:t>
            </a:r>
            <a:r>
              <a:rPr dirty="0" sz="8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03/03/2022.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73800" y="4633806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+73.4%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026367" y="4739750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948645" y="488126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23277" y="4925730"/>
            <a:ext cx="3624935" cy="10331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326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base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case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synergy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scenario,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currently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undervalued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13866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~73%,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bid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even</a:t>
            </a:r>
          </a:p>
          <a:p>
            <a:pPr marL="12043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more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attractive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standalone</a:t>
            </a:r>
            <a:r>
              <a:rPr dirty="0" sz="11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case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</a:p>
          <a:p>
            <a:pPr marL="27592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considering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potential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1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upsides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5394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achieved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bull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026367" y="5035456"/>
            <a:ext cx="322762" cy="7435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143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14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147155" y="5301183"/>
            <a:ext cx="1035314" cy="575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</a:p>
          <a:p>
            <a:pPr marL="11890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price:</a:t>
            </a:r>
          </a:p>
          <a:p>
            <a:pPr marL="73152" marR="0">
              <a:lnSpc>
                <a:spcPts val="1783"/>
              </a:lnSpc>
              <a:spcBef>
                <a:spcPts val="13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SNUIJA+Arial-BoldMT"/>
                <a:cs typeface="SNUIJA+Arial-BoldMT"/>
              </a:rPr>
              <a:t>$163.05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810091" y="5288474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94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1733" y="5774452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1068" y="5858642"/>
            <a:ext cx="617769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Enterprise</a:t>
            </a:r>
          </a:p>
          <a:p>
            <a:pPr marL="102108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25353" y="5858643"/>
            <a:ext cx="39076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909513" y="5858643"/>
            <a:ext cx="36808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447725" y="5858643"/>
            <a:ext cx="436362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</a:p>
          <a:p>
            <a:pPr marL="1215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39298" y="5922570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424233" y="6011057"/>
            <a:ext cx="103789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594289" y="6011057"/>
            <a:ext cx="102676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Implied</a:t>
            </a:r>
            <a:r>
              <a:rPr dirty="0" sz="8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56501" y="6259652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82777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  <a:r>
              <a:rPr dirty="0" sz="2800" spc="-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either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three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scenarios,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substantial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properly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fostered,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198366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CAGR’s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ranging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7.8%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14.2%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89" y="1146719"/>
            <a:ext cx="340450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Synergy</a:t>
            </a:r>
            <a:r>
              <a:rPr dirty="0" sz="1100" spc="6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510" y="1146719"/>
            <a:ext cx="325515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EBIT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Projections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7789" y="1449114"/>
            <a:ext cx="470368" cy="11409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1,400</a:t>
            </a:r>
          </a:p>
          <a:p>
            <a:pPr marL="74" marR="0">
              <a:lnSpc>
                <a:spcPts val="1112"/>
              </a:lnSpc>
              <a:spcBef>
                <a:spcPts val="141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1,200</a:t>
            </a:r>
          </a:p>
          <a:p>
            <a:pPr marL="74" marR="0">
              <a:lnSpc>
                <a:spcPts val="1112"/>
              </a:lnSpc>
              <a:spcBef>
                <a:spcPts val="146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105948" marR="0">
              <a:lnSpc>
                <a:spcPts val="1112"/>
              </a:lnSpc>
              <a:spcBef>
                <a:spcPts val="141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4433" y="1449114"/>
            <a:ext cx="3644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09650" y="1576114"/>
            <a:ext cx="1307546" cy="570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+7.8%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+10.7%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6" marR="0">
              <a:lnSpc>
                <a:spcPts val="1112"/>
              </a:lnSpc>
              <a:spcBef>
                <a:spcPts val="4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+14.2%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18312" y="1576114"/>
            <a:ext cx="1307546" cy="570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+12.2%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7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+16.7%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  <a:p>
            <a:pPr marL="127" marR="0">
              <a:lnSpc>
                <a:spcPts val="1112"/>
              </a:lnSpc>
              <a:spcBef>
                <a:spcPts val="42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Bull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+21.2%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337133" y="1658205"/>
            <a:ext cx="718757" cy="537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+47.0%</a:t>
            </a:r>
          </a:p>
          <a:p>
            <a:pPr marL="355855" marR="0">
              <a:lnSpc>
                <a:spcPts val="1112"/>
              </a:lnSpc>
              <a:spcBef>
                <a:spcPts val="170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565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058569" y="1683605"/>
            <a:ext cx="696450" cy="537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+33.1%</a:t>
            </a:r>
          </a:p>
          <a:p>
            <a:pPr marL="333549" marR="0">
              <a:lnSpc>
                <a:spcPts val="1112"/>
              </a:lnSpc>
              <a:spcBef>
                <a:spcPts val="170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973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084459" y="1729284"/>
            <a:ext cx="364420" cy="214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0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0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114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41165" marR="0">
              <a:lnSpc>
                <a:spcPts val="1112"/>
              </a:lnSpc>
              <a:spcBef>
                <a:spcPts val="109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209257" y="1853466"/>
            <a:ext cx="696713" cy="5376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+28.7%</a:t>
            </a:r>
          </a:p>
          <a:p>
            <a:pPr marL="333811" marR="0">
              <a:lnSpc>
                <a:spcPts val="1112"/>
              </a:lnSpc>
              <a:spcBef>
                <a:spcPts val="17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867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00506" y="1878866"/>
            <a:ext cx="719553" cy="5364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+44.1%</a:t>
            </a:r>
          </a:p>
          <a:p>
            <a:pPr marL="356650" marR="0">
              <a:lnSpc>
                <a:spcPts val="1112"/>
              </a:lnSpc>
              <a:spcBef>
                <a:spcPts val="169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486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59943" y="2020155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+23.1%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65469" y="2085241"/>
            <a:ext cx="718759" cy="5362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+40.0%</a:t>
            </a:r>
          </a:p>
          <a:p>
            <a:pPr marL="355856" marR="0">
              <a:lnSpc>
                <a:spcPts val="1112"/>
              </a:lnSpc>
              <a:spcBef>
                <a:spcPts val="16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413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512218" y="2185254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+16.0%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68615" y="226674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832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28844" y="2280504"/>
            <a:ext cx="719551" cy="5366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+34.0%</a:t>
            </a:r>
          </a:p>
          <a:p>
            <a:pPr marL="356648" marR="0">
              <a:lnSpc>
                <a:spcPts val="1112"/>
              </a:lnSpc>
              <a:spcBef>
                <a:spcPts val="170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343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446717" y="229213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466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699355" y="2353990"/>
            <a:ext cx="51458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+7.8%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694022" y="237732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763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19601" y="238387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757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45250" y="2428699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731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247153" y="2469254"/>
            <a:ext cx="554585" cy="31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168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684</a:t>
            </a:r>
          </a:p>
          <a:p>
            <a:pPr marL="0" marR="0">
              <a:lnSpc>
                <a:spcPts val="108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620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510886" y="245158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593808" y="2488466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trike="sngStrike">
                <a:solidFill>
                  <a:srgbClr val="000000"/>
                </a:solidFill>
                <a:latin typeface="SNUIJA+Arial-BoldMT"/>
                <a:cs typeface="SNUIJA+Arial-BoldMT"/>
              </a:rPr>
              <a:t>+25.9%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096202" y="252045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674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200447" y="252170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384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398072" y="2543169"/>
            <a:ext cx="809803" cy="325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330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612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659</a:t>
            </a:r>
          </a:p>
          <a:p>
            <a:pPr marL="0" marR="0">
              <a:lnSpc>
                <a:spcPts val="107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569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575054" y="260215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356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742329" y="263986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535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264614" y="265404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337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95816" y="2711360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554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83738" y="2731010"/>
            <a:ext cx="3644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549058" y="2776774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514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639223" y="2758674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328783" y="277235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23443" y="279710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949663" y="2846384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269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8392953" y="288211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256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03392" y="291027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246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67560" y="299443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457120" y="300028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214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83738" y="3051414"/>
            <a:ext cx="3644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83738" y="3371819"/>
            <a:ext cx="3644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24903" y="3692223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888737" y="38036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696768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546035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395429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243178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92446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6733921" y="3803694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627713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2022E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8564387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2023E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499416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2024E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436089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2025E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371118" y="3803694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255460" y="4022211"/>
            <a:ext cx="303687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BASE</a:t>
            </a:r>
            <a:r>
              <a:rPr dirty="0" sz="1200" spc="7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7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171444" y="4028203"/>
            <a:ext cx="301858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BULL</a:t>
            </a:r>
            <a:r>
              <a:rPr dirty="0" sz="12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7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ASSUMPTIONS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39868" y="4061940"/>
            <a:ext cx="304449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BEAR</a:t>
            </a:r>
            <a:r>
              <a:rPr dirty="0" sz="1200" spc="7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3">
                <a:solidFill>
                  <a:srgbClr val="1f5fa0"/>
                </a:solidFill>
                <a:latin typeface="SNUIJA+Arial-BoldMT"/>
                <a:cs typeface="SNUIJA+Arial-BoldMT"/>
              </a:rPr>
              <a:t>CASE</a:t>
            </a:r>
            <a:r>
              <a:rPr dirty="0" sz="1200" spc="8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SCENARIO</a:t>
            </a:r>
            <a:r>
              <a:rPr dirty="0" sz="1200" spc="1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ASSUMTPIONS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24325" y="4273404"/>
            <a:ext cx="196937" cy="1855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496733" y="4273404"/>
            <a:ext cx="345753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7.8%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marginal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4239932" y="4254639"/>
            <a:ext cx="197258" cy="1855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377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378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505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412592" y="4254639"/>
            <a:ext cx="357894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Revenues:</a:t>
            </a:r>
            <a:r>
              <a:rPr dirty="0" sz="1000" spc="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xpected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10.7%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mainly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156238" y="4254639"/>
            <a:ext cx="196938" cy="18556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1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8328646" y="4254639"/>
            <a:ext cx="330217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14.2%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mainly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96733" y="4692472"/>
            <a:ext cx="3486729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0.5%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materials: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cap-rate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24.3%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4412465" y="4673707"/>
            <a:ext cx="357615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1.0%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materials: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cap-rate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24.3%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8328646" y="4673707"/>
            <a:ext cx="352176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COGS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materials: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cap-rate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24.3%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496607" y="5111540"/>
            <a:ext cx="3518119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SG&amp;A:</a:t>
            </a:r>
            <a:r>
              <a:rPr dirty="0" sz="1000" spc="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ncreases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2.0%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minimal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elimination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redundant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412466" y="5092775"/>
            <a:ext cx="357702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SG&amp;A:</a:t>
            </a:r>
            <a:r>
              <a:rPr dirty="0" sz="1000" spc="3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ecreases</a:t>
            </a:r>
            <a:r>
              <a:rPr dirty="0" sz="10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2.0%</a:t>
            </a:r>
            <a:r>
              <a:rPr dirty="0" sz="10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redundant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328519" y="5092775"/>
            <a:ext cx="328191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SG&amp;A:</a:t>
            </a:r>
            <a:r>
              <a:rPr dirty="0" sz="1000" spc="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ecreases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4.0%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redundant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R&amp;D.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496480" y="5530608"/>
            <a:ext cx="332332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Maintained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7.9%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utilization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4412213" y="5511844"/>
            <a:ext cx="3577063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CapEx:</a:t>
            </a:r>
            <a:r>
              <a:rPr dirty="0" sz="1000" spc="24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aintained</a:t>
            </a:r>
            <a:r>
              <a:rPr dirty="0" sz="10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7.9%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utilization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8328393" y="5511844"/>
            <a:ext cx="3314827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CapEx: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Maintained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7.3%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utilization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common</a:t>
            </a:r>
            <a:r>
              <a:rPr dirty="0" sz="10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facilities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496480" y="5949676"/>
            <a:ext cx="15970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$134.15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412087" y="5930911"/>
            <a:ext cx="159733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$163.05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328393" y="5930911"/>
            <a:ext cx="15970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per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share: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$198.24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356501" y="6259652"/>
            <a:ext cx="148101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96275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2800" spc="-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concluded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maximum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$4,103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mm,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consisting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6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4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684611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29.6%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92" y="1153134"/>
            <a:ext cx="332982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Purchase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Price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Valuation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79978" y="1157815"/>
            <a:ext cx="279197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  <a:r>
              <a:rPr dirty="0" sz="1100" spc="3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Premium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based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on</a:t>
            </a:r>
            <a:r>
              <a:rPr dirty="0" sz="1100" spc="3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4273" y="150150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6302" y="1501508"/>
            <a:ext cx="5510223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combined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comparable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$3,833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added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$270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0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mostly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36102" y="150101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708314" y="1501014"/>
            <a:ext cx="5101780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0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0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0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0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driver,</a:t>
            </a:r>
            <a:r>
              <a:rPr dirty="0" sz="10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00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Game/Entertainment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4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  <a:r>
              <a:rPr dirty="0" sz="1000" spc="4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Blizzard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Warcraft)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4147" y="180635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36033" y="195828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708188" y="1958282"/>
            <a:ext cx="42124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BCG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M&amp;A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deal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average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30.6%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45562" y="217229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17774" y="2172291"/>
            <a:ext cx="2340224" cy="10939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miniature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does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match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any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specific</a:t>
            </a:r>
            <a:r>
              <a:rPr dirty="0" sz="1000" spc="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0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indicates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premia</a:t>
            </a:r>
            <a:r>
              <a:rPr dirty="0" sz="10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30%</a:t>
            </a:r>
            <a:r>
              <a:rPr dirty="0" sz="1000" spc="2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000" spc="2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equally</a:t>
            </a:r>
            <a:r>
              <a:rPr dirty="0" sz="1000" spc="2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sized</a:t>
            </a:r>
            <a:r>
              <a:rPr dirty="0" sz="1000" spc="2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transactions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00" spc="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Hasbro</a:t>
            </a:r>
            <a:r>
              <a:rPr dirty="0" sz="10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eOne</a:t>
            </a:r>
            <a:r>
              <a:rPr dirty="0" sz="1000" spc="2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$3.8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bn):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06346" y="2203904"/>
            <a:ext cx="132493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Estimated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2748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410277" y="2207079"/>
            <a:ext cx="109882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175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Maximum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637861" y="2215017"/>
            <a:ext cx="1059567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8665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Perpetuity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395047" y="2292645"/>
            <a:ext cx="58096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Details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93329" y="2355136"/>
            <a:ext cx="407919" cy="27024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7,500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7,000</a:t>
            </a:r>
          </a:p>
          <a:p>
            <a:pPr marL="0" marR="0">
              <a:lnSpc>
                <a:spcPts val="898"/>
              </a:lnSpc>
              <a:spcBef>
                <a:spcPts val="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6,500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6,000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5,500</a:t>
            </a:r>
          </a:p>
          <a:p>
            <a:pPr marL="0" marR="0">
              <a:lnSpc>
                <a:spcPts val="898"/>
              </a:lnSpc>
              <a:spcBef>
                <a:spcPts val="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5,000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4,500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4,000</a:t>
            </a:r>
          </a:p>
          <a:p>
            <a:pPr marL="0" marR="0">
              <a:lnSpc>
                <a:spcPts val="898"/>
              </a:lnSpc>
              <a:spcBef>
                <a:spcPts val="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3,500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2,500</a:t>
            </a:r>
          </a:p>
          <a:p>
            <a:pPr marL="0" marR="0">
              <a:lnSpc>
                <a:spcPts val="898"/>
              </a:lnSpc>
              <a:spcBef>
                <a:spcPts val="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898"/>
              </a:lnSpc>
              <a:spcBef>
                <a:spcPts val="53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58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805839" y="2686612"/>
            <a:ext cx="1670537" cy="10939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lies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$3,085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$3,833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calculated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94100" y="2814530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+30.4%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129859" y="3062057"/>
            <a:ext cx="4930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5,348.2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81125" y="3268555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+24.3%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459037" y="3268555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+33.0%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578987" y="3367775"/>
            <a:ext cx="4930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1,245.3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485253" y="3332013"/>
            <a:ext cx="61721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$3.8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27141" y="3515888"/>
            <a:ext cx="998417" cy="281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98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4,102.9</a:t>
            </a:r>
          </a:p>
          <a:p>
            <a:pPr marL="0" marR="0">
              <a:lnSpc>
                <a:spcPts val="898"/>
              </a:lnSpc>
              <a:spcBef>
                <a:spcPts val="11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270.1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936386" y="3614296"/>
            <a:ext cx="4930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3,832.8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05712" y="3753572"/>
            <a:ext cx="144335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$270.1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$4,103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430430" y="3830318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748.3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39651" y="3885529"/>
            <a:ext cx="4930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3,084.5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567500" y="3969331"/>
            <a:ext cx="79141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805712" y="4058418"/>
            <a:ext cx="1612263" cy="1246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difference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$1,018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represents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33%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leaving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ample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negotiations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•The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perpetuity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off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forecasted</a:t>
            </a:r>
            <a:r>
              <a:rPr dirty="0" sz="10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563887" y="4358150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36042" y="4358150"/>
            <a:ext cx="5102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lies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combined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736043" y="4510572"/>
            <a:ext cx="45627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$262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mm,</a:t>
            </a:r>
            <a:r>
              <a:rPr dirty="0" sz="1000" spc="-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leading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maximum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suggested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of…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91112" y="508754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746414" y="4766475"/>
            <a:ext cx="4853790" cy="5488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2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Max.</a:t>
            </a: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Price:</a:t>
            </a: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$4,103</a:t>
            </a:r>
            <a:r>
              <a:rPr dirty="0" sz="3600" spc="-13">
                <a:solidFill>
                  <a:srgbClr val="002c8e"/>
                </a:solidFill>
                <a:latin typeface="HMFTPS+ArialMT"/>
                <a:cs typeface="HMFTPS+ArialMT"/>
              </a:rPr>
              <a:t> </a:t>
            </a:r>
            <a:r>
              <a:rPr dirty="0" sz="3600">
                <a:solidFill>
                  <a:srgbClr val="002c8e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38756" y="5176134"/>
            <a:ext cx="49287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386626" y="5176108"/>
            <a:ext cx="49287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888426" y="5176006"/>
            <a:ext cx="2791646" cy="1523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Weighted</a:t>
            </a:r>
            <a:r>
              <a:rPr dirty="0" sz="800" spc="9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800" spc="9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Maximum</a:t>
            </a:r>
            <a:r>
              <a:rPr dirty="0" sz="800" spc="6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800" spc="5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Perpetuity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44306" y="5285798"/>
            <a:ext cx="1779474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Cap</a:t>
            </a:r>
            <a:r>
              <a:rPr dirty="0" sz="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Undervalue</a:t>
            </a:r>
            <a:r>
              <a:rPr dirty="0" sz="800" spc="9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</a:p>
          <a:p>
            <a:pPr marL="1093780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(DCF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425473" y="5285772"/>
            <a:ext cx="1145722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800" spc="6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</a:p>
          <a:p>
            <a:pPr marL="660842" marR="0">
              <a:lnSpc>
                <a:spcPts val="863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563671" y="5285874"/>
            <a:ext cx="526978" cy="37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17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Synergy</a:t>
            </a:r>
          </a:p>
          <a:p>
            <a:pPr marL="56363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095960" y="5285976"/>
            <a:ext cx="560981" cy="4814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95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</a:p>
          <a:p>
            <a:pPr marL="71577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(Synergy</a:t>
            </a:r>
          </a:p>
          <a:p>
            <a:pPr marL="80767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DCF)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805586" y="5277801"/>
            <a:ext cx="174773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calculated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$5,348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644155" y="5339651"/>
            <a:ext cx="527496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…representing</a:t>
            </a:r>
            <a:r>
              <a:rPr dirty="0" sz="1000" spc="3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33%</a:t>
            </a:r>
            <a:r>
              <a:rPr dirty="0" sz="1000" spc="4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premium</a:t>
            </a:r>
            <a:r>
              <a:rPr dirty="0" sz="1000" spc="4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just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slightly</a:t>
            </a:r>
            <a:r>
              <a:rPr dirty="0" sz="10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000" spc="3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3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1000" spc="3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30.6%.</a:t>
            </a:r>
          </a:p>
          <a:p>
            <a:pPr marL="12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Additionally,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1%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fee</a:t>
            </a:r>
            <a:r>
              <a:rPr dirty="0" sz="10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value,</a:t>
            </a:r>
            <a:r>
              <a:rPr dirty="0" sz="100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increasing</a:t>
            </a:r>
          </a:p>
          <a:p>
            <a:pPr marL="378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value.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868617" y="5505330"/>
            <a:ext cx="62669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+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Comps.)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47202" y="5910867"/>
            <a:ext cx="1009312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calculated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standalone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2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1,018</a:t>
            </a:r>
            <a:r>
              <a:rPr dirty="0" sz="1200" spc="-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mm.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55477" y="6164884"/>
            <a:ext cx="946892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56501" y="6259652"/>
            <a:ext cx="265415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(BCG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Global.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(Ashton,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M.,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68567" y="2500935"/>
            <a:ext cx="6804966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147">
                <a:solidFill>
                  <a:srgbClr val="ffffff"/>
                </a:solidFill>
                <a:latin typeface="HMFTPS+ArialMT"/>
                <a:cs typeface="HMFTPS+ArialMT"/>
              </a:rPr>
              <a:t>IV.</a:t>
            </a:r>
            <a:r>
              <a:rPr dirty="0" sz="4800" spc="-10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Acquisition</a:t>
            </a:r>
            <a:r>
              <a:rPr dirty="0" sz="4800" spc="3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Feasibility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8649" y="3750598"/>
            <a:ext cx="4489171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Identifying</a:t>
            </a:r>
            <a:r>
              <a:rPr dirty="0" sz="20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acquisition</a:t>
            </a:r>
            <a:r>
              <a:rPr dirty="0" sz="2000" spc="-1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risks</a:t>
            </a:r>
            <a:r>
              <a:rPr dirty="0" sz="2000" spc="-3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and</a:t>
            </a:r>
            <a:r>
              <a:rPr dirty="0" sz="2000" spc="-1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impact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039071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(1/3)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Four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outlined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feasibility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14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particular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way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controlled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215553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managed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4220" y="1088142"/>
            <a:ext cx="99225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Description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8419" y="1088142"/>
            <a:ext cx="13138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1">
                <a:solidFill>
                  <a:srgbClr val="4472c4"/>
                </a:solidFill>
                <a:latin typeface="SNUIJA+Arial-BoldMT"/>
                <a:cs typeface="SNUIJA+Arial-BoldMT"/>
              </a:rPr>
              <a:t>Area</a:t>
            </a:r>
            <a:r>
              <a:rPr dirty="0" sz="1200" spc="63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concern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48823" y="1088142"/>
            <a:ext cx="153207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Threat</a:t>
            </a:r>
            <a:r>
              <a:rPr dirty="0" sz="1200" spc="18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assessment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89163" y="1088142"/>
            <a:ext cx="90492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Risk</a:t>
            </a:r>
            <a:r>
              <a:rPr dirty="0" sz="1200" spc="27">
                <a:solidFill>
                  <a:srgbClr val="4472c4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4472c4"/>
                </a:solidFill>
                <a:latin typeface="SNUIJA+Arial-BoldMT"/>
                <a:cs typeface="SNUIJA+Arial-BoldMT"/>
              </a:rPr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79925" y="1581301"/>
            <a:ext cx="196684" cy="1246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52080" y="1581301"/>
            <a:ext cx="2704122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8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7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zero</a:t>
            </a:r>
            <a:r>
              <a:rPr dirty="0" sz="1000" spc="7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tolerance</a:t>
            </a:r>
            <a:r>
              <a:rPr dirty="0" sz="1000" spc="7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000" spc="7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7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protection: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mission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“only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good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things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brand”</a:t>
            </a:r>
            <a:r>
              <a:rPr dirty="0" sz="10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2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line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what</a:t>
            </a:r>
            <a:r>
              <a:rPr dirty="0" sz="1000" spc="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3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3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mind</a:t>
            </a:r>
            <a:r>
              <a:rPr dirty="0" sz="10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3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4805" y="1688910"/>
            <a:ext cx="950645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Intellectual</a:t>
            </a:r>
          </a:p>
          <a:p>
            <a:pPr marL="8839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Property</a:t>
            </a:r>
          </a:p>
          <a:p>
            <a:pPr marL="68579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Direction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42390" y="1733701"/>
            <a:ext cx="196684" cy="360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8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8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8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914546" y="1733701"/>
            <a:ext cx="270388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1000" spc="4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4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licenses</a:t>
            </a:r>
            <a:r>
              <a:rPr dirty="0" sz="1000" spc="4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4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3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protection</a:t>
            </a:r>
            <a:r>
              <a:rPr dirty="0" sz="1000" spc="3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owner</a:t>
            </a:r>
            <a:r>
              <a:rPr dirty="0" sz="1000" spc="3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profit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11156" y="1809901"/>
            <a:ext cx="196684" cy="1246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83186" y="1809901"/>
            <a:ext cx="270376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Licenses</a:t>
            </a:r>
            <a:r>
              <a:rPr dirty="0" sz="1000" spc="3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3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3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buyer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52079" y="2647908"/>
            <a:ext cx="2704376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stores,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fact,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5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000" spc="5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 spc="5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offering</a:t>
            </a:r>
            <a:r>
              <a:rPr dirty="0" sz="1000" spc="5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starter</a:t>
            </a:r>
            <a:r>
              <a:rPr dirty="0" sz="1000" spc="7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sets,</a:t>
            </a:r>
            <a:r>
              <a:rPr dirty="0" sz="1000" spc="7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7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1000" spc="7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7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appropriate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extended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00" spc="2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14419" y="2876508"/>
            <a:ext cx="270388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define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how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4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000" spc="4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1000" spc="4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promote</a:t>
            </a:r>
            <a:r>
              <a:rPr dirty="0" sz="1000" spc="4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883312" y="2876508"/>
            <a:ext cx="270298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culture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  <a:r>
              <a:rPr dirty="0" sz="1000" spc="5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5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00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000" spc="5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5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4701" y="3014597"/>
            <a:ext cx="109283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Store</a:t>
            </a:r>
            <a:r>
              <a:rPr dirty="0" sz="1200" spc="28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Design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914293" y="4019313"/>
            <a:ext cx="270273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lose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customers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loyalty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acquisition,</a:t>
            </a:r>
            <a:r>
              <a:rPr dirty="0" sz="100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imposes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“change”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711156" y="4019313"/>
            <a:ext cx="196684" cy="124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83185" y="4019313"/>
            <a:ext cx="2703889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Customers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afraid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4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4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0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3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679923" y="4019313"/>
            <a:ext cx="196686" cy="13222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8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851953" y="4019313"/>
            <a:ext cx="270224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5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5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 spc="5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suffer</a:t>
            </a:r>
            <a:r>
              <a:rPr dirty="0" sz="1000" spc="5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5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000" spc="5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customers</a:t>
            </a:r>
            <a:r>
              <a:rPr dirty="0" sz="1000" spc="2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0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0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lose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faith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9377" y="4065963"/>
            <a:ext cx="941959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Customer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Perception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83312" y="5085919"/>
            <a:ext cx="270376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Fluctuations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currencies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1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point</a:t>
            </a:r>
            <a:r>
              <a:rPr dirty="0" sz="1000" spc="7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7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7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7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7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914546" y="5162119"/>
            <a:ext cx="2704015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00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fluctuations</a:t>
            </a:r>
            <a:r>
              <a:rPr dirty="0" sz="10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000" spc="6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6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losing</a:t>
            </a:r>
            <a:r>
              <a:rPr dirty="0" sz="1000" spc="6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money</a:t>
            </a:r>
            <a:r>
              <a:rPr dirty="0" sz="1000" spc="5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6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851951" y="5162119"/>
            <a:ext cx="270576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0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unfavourable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000" spc="5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devaluations</a:t>
            </a:r>
            <a:r>
              <a:rPr dirty="0" sz="1000" spc="6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6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either</a:t>
            </a:r>
            <a:r>
              <a:rPr dirty="0" sz="1000" spc="6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(Pounds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Sterling,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Yen)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23677" y="5300209"/>
            <a:ext cx="7126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FX</a:t>
            </a:r>
            <a:r>
              <a:rPr dirty="0" sz="1200" spc="40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Risk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83312" y="5390765"/>
            <a:ext cx="87100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investments)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822136" y="5390765"/>
            <a:ext cx="44065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(e.g.,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364660" y="5390765"/>
            <a:ext cx="47585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943740" y="5390765"/>
            <a:ext cx="64465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revenue,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56501" y="6259652"/>
            <a:ext cx="369396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(Global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Compliance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22677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(2/3)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Medium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needs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addressed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imminent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feasibility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certain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scenarios,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615231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price/quality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concern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84221" y="1088142"/>
            <a:ext cx="99225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Description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8420" y="1088142"/>
            <a:ext cx="13138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1">
                <a:solidFill>
                  <a:srgbClr val="3477b2"/>
                </a:solidFill>
                <a:latin typeface="SNUIJA+Arial-BoldMT"/>
                <a:cs typeface="SNUIJA+Arial-BoldMT"/>
              </a:rPr>
              <a:t>Area</a:t>
            </a:r>
            <a:r>
              <a:rPr dirty="0" sz="1200" spc="63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concern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48825" y="1088142"/>
            <a:ext cx="153207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Threat</a:t>
            </a:r>
            <a:r>
              <a:rPr dirty="0" sz="1200" spc="18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assessment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89163" y="1088142"/>
            <a:ext cx="90492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Risk</a:t>
            </a:r>
            <a:r>
              <a:rPr dirty="0" sz="1200" spc="27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Level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79925" y="150510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51951" y="1505101"/>
            <a:ext cx="2703891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000" spc="6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Corporate</a:t>
            </a:r>
            <a:r>
              <a:rPr dirty="0" sz="1000" spc="6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Philosophy</a:t>
            </a:r>
            <a:r>
              <a:rPr dirty="0" sz="1000" spc="5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respects</a:t>
            </a:r>
            <a:r>
              <a:rPr dirty="0" sz="1000" spc="6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8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independence</a:t>
            </a:r>
            <a:r>
              <a:rPr dirty="0" sz="1000" spc="5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autonomy</a:t>
            </a:r>
            <a:r>
              <a:rPr dirty="0" sz="1000" spc="5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affiliated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companies,</a:t>
            </a:r>
            <a:r>
              <a:rPr dirty="0" sz="1000" spc="3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aiming</a:t>
            </a:r>
            <a:r>
              <a:rPr dirty="0" sz="100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boost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corporate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entire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maximizing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identity</a:t>
            </a:r>
            <a:r>
              <a:rPr dirty="0" sz="1000" spc="3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3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42390" y="1581301"/>
            <a:ext cx="196685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4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14545" y="1581301"/>
            <a:ext cx="2703763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4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4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4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Leadership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integrated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single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Many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small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shareholders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many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parties</a:t>
            </a:r>
            <a:r>
              <a:rPr dirty="0" sz="10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convince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buy-out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6517" y="1688910"/>
            <a:ext cx="987221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Ownership/</a:t>
            </a:r>
          </a:p>
          <a:p>
            <a:pPr marL="10668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Leadership</a:t>
            </a:r>
          </a:p>
          <a:p>
            <a:pPr marL="79248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Structure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711156" y="173370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83186" y="1733701"/>
            <a:ext cx="270388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leadership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might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buyer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goals,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possible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functions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42390" y="2724108"/>
            <a:ext cx="196684" cy="2617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84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84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14292" y="2724108"/>
            <a:ext cx="2703889" cy="7891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differing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term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379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cultures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values,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potentially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uncertainty</a:t>
            </a:r>
            <a:r>
              <a:rPr dirty="0" sz="10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among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employees,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reduction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productivity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failure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11156" y="2876508"/>
            <a:ext cx="196684" cy="124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883312" y="2876508"/>
            <a:ext cx="270346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7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7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face</a:t>
            </a:r>
            <a:r>
              <a:rPr dirty="0" sz="1000" spc="7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difficulties</a:t>
            </a:r>
            <a:r>
              <a:rPr dirty="0" sz="1000" spc="7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engaging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attempt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align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employees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differing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679925" y="287650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51954" y="2876508"/>
            <a:ext cx="2702625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purpose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starting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April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connect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employees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together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things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35838" y="3014597"/>
            <a:ext cx="6943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Layoffs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70961" y="3943113"/>
            <a:ext cx="2647346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4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technologies</a:t>
            </a:r>
            <a:r>
              <a:rPr dirty="0" sz="1000" spc="4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000" spc="4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000" spc="4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printing</a:t>
            </a:r>
            <a:r>
              <a:rPr dirty="0" sz="1000" spc="4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affect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GW’s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companies'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000" spc="1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000" spc="1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toy/figures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883311" y="3943113"/>
            <a:ext cx="270376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0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printer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fast,</a:t>
            </a:r>
            <a:r>
              <a:rPr dirty="0" sz="10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affect</a:t>
            </a:r>
            <a:r>
              <a:rPr dirty="0" sz="1000" spc="1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1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1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75375" y="4019313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847531" y="4019313"/>
            <a:ext cx="2703890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9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9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000" spc="9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9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000" spc="3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000" spc="3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printing,</a:t>
            </a:r>
            <a:r>
              <a:rPr dirty="0" sz="1000" spc="3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000" spc="3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users</a:t>
            </a:r>
            <a:r>
              <a:rPr dirty="0" sz="1000" spc="3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replicate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figure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designs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79837" y="4157403"/>
            <a:ext cx="120271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Manufacturing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883311" y="4247959"/>
            <a:ext cx="95396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manufacturing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113192" y="4247959"/>
            <a:ext cx="581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71187" y="4247959"/>
            <a:ext cx="6164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injection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883310" y="4400382"/>
            <a:ext cx="1143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moulding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process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679925" y="4933519"/>
            <a:ext cx="196937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2" marR="0">
              <a:lnSpc>
                <a:spcPts val="1112"/>
              </a:lnSpc>
              <a:spcBef>
                <a:spcPts val="3688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852080" y="4933519"/>
            <a:ext cx="2703762" cy="9415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niche</a:t>
            </a:r>
            <a:r>
              <a:rPr dirty="0" sz="1000" spc="5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5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R&amp;D</a:t>
            </a:r>
            <a:r>
              <a:rPr dirty="0" sz="1000" spc="5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intact,</a:t>
            </a:r>
            <a:r>
              <a:rPr dirty="0" sz="1000" spc="5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4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4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keep</a:t>
            </a:r>
            <a:r>
              <a:rPr dirty="0" sz="1000" spc="4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4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000" spc="4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streams</a:t>
            </a:r>
            <a:r>
              <a:rPr dirty="0" sz="1000" spc="3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0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perception</a:t>
            </a:r>
            <a:r>
              <a:rPr dirty="0" sz="1000" spc="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correction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7th</a:t>
            </a:r>
            <a:r>
              <a:rPr dirty="0" sz="10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mitigates</a:t>
            </a:r>
          </a:p>
          <a:p>
            <a:pPr marL="252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eventual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adaptation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39242" y="5117329"/>
            <a:ext cx="1087549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678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Product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Price/Quality</a:t>
            </a:r>
          </a:p>
          <a:p>
            <a:pPr marL="185928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Change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14546" y="5162119"/>
            <a:ext cx="270298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6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6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6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6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000" spc="6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4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perception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satisfaction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711156" y="523831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883312" y="5238319"/>
            <a:ext cx="270298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0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0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strength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loyal</a:t>
            </a:r>
            <a:r>
              <a:rPr dirty="0" sz="10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56501" y="6259652"/>
            <a:ext cx="509010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(Corporate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Philosophy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(Romano,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930073" y="6521050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323625"/>
            <a:ext cx="10944875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(3/3)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issue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catalogue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entries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aware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avoid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unnecessary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cost,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feasible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84221" y="1088142"/>
            <a:ext cx="99225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Description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88420" y="1088142"/>
            <a:ext cx="131381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1">
                <a:solidFill>
                  <a:srgbClr val="3477b2"/>
                </a:solidFill>
                <a:latin typeface="SNUIJA+Arial-BoldMT"/>
                <a:cs typeface="SNUIJA+Arial-BoldMT"/>
              </a:rPr>
              <a:t>Area</a:t>
            </a:r>
            <a:r>
              <a:rPr dirty="0" sz="1200" spc="63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of</a:t>
            </a:r>
            <a:r>
              <a:rPr dirty="0" sz="1200" spc="45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concern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48825" y="1088142"/>
            <a:ext cx="153207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Threat</a:t>
            </a:r>
            <a:r>
              <a:rPr dirty="0" sz="1200" spc="18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assessment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89163" y="1088142"/>
            <a:ext cx="90492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Risk</a:t>
            </a:r>
            <a:r>
              <a:rPr dirty="0" sz="1200" spc="27">
                <a:solidFill>
                  <a:srgbClr val="3477b2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3477b2"/>
                </a:solidFill>
                <a:latin typeface="SNUIJA+Arial-BoldMT"/>
                <a:cs typeface="SNUIJA+Arial-BoldMT"/>
              </a:rPr>
              <a:t>Level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11156" y="1657501"/>
            <a:ext cx="196810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6" marR="0">
              <a:lnSpc>
                <a:spcPts val="1112"/>
              </a:lnSpc>
              <a:spcBef>
                <a:spcPts val="1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83312" y="1657501"/>
            <a:ext cx="2740931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Costly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competitors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interested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exclusivity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  <a:r>
              <a:rPr dirty="0" sz="10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=</a:t>
            </a:r>
          </a:p>
          <a:p>
            <a:pPr marL="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bidding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5714" y="1688910"/>
            <a:ext cx="1151408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20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Process</a:t>
            </a:r>
            <a:r>
              <a:rPr dirty="0" sz="1200" spc="25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of</a:t>
            </a:r>
          </a:p>
          <a:p>
            <a:pPr marL="21793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Auction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(Competitors)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42390" y="1733701"/>
            <a:ext cx="196684" cy="13222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8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14546" y="1733701"/>
            <a:ext cx="270388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If</a:t>
            </a:r>
            <a:r>
              <a:rPr dirty="0" sz="1000" spc="6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approaching</a:t>
            </a:r>
            <a:r>
              <a:rPr dirty="0" sz="1000" spc="6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6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6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6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unstructured</a:t>
            </a:r>
            <a:r>
              <a:rPr dirty="0" sz="1000" spc="6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6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non-sensitive</a:t>
            </a:r>
            <a:r>
              <a:rPr dirty="0" sz="1000" spc="6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way,</a:t>
            </a:r>
            <a:r>
              <a:rPr dirty="0" sz="1000" spc="6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proposal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0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public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prematurely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79925" y="173370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51829" y="1733701"/>
            <a:ext cx="274196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bidders,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costly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cost-effective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14545" y="2876508"/>
            <a:ext cx="270376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Antimonopoly</a:t>
            </a:r>
            <a:r>
              <a:rPr dirty="0" sz="10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forbids</a:t>
            </a:r>
            <a:r>
              <a:rPr dirty="0" sz="1000" spc="2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M&amp;As</a:t>
            </a:r>
            <a:r>
              <a:rPr dirty="0" sz="10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  <a:r>
              <a:rPr dirty="0" sz="10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restraint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competition</a:t>
            </a:r>
            <a:r>
              <a:rPr dirty="0" sz="10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tend</a:t>
            </a:r>
            <a:r>
              <a:rPr dirty="0" sz="10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monopoly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11156" y="287650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883312" y="2876508"/>
            <a:ext cx="274196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0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3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3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concentrated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79923" y="2876508"/>
            <a:ext cx="196684" cy="124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52079" y="2876508"/>
            <a:ext cx="274154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0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monopolized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because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5254" y="2923158"/>
            <a:ext cx="890144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86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Antitrust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regulation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852078" y="3943113"/>
            <a:ext cx="2741797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8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9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9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compete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products,</a:t>
            </a:r>
            <a:r>
              <a:rPr dirty="0" sz="1000" spc="7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</a:t>
            </a:r>
            <a:r>
              <a:rPr dirty="0" sz="1000" spc="7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00" spc="7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minimal</a:t>
            </a:r>
            <a:r>
              <a:rPr dirty="0" sz="1000" spc="7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000" spc="7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cannibalization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742390" y="4019313"/>
            <a:ext cx="196684" cy="124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14546" y="4019313"/>
            <a:ext cx="270410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2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 spc="3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cause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3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000" spc="3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</a:p>
          <a:p>
            <a:pPr marL="50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75818" y="4065963"/>
            <a:ext cx="1009346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Cannabaliz-</a:t>
            </a:r>
          </a:p>
          <a:p>
            <a:pPr marL="24688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ation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711156" y="4095513"/>
            <a:ext cx="196684" cy="12460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728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83312" y="4095513"/>
            <a:ext cx="274093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8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7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8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competing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914545" y="5085919"/>
            <a:ext cx="2703889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Huge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drop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year,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mitigating</a:t>
            </a:r>
            <a:r>
              <a:rPr dirty="0" sz="10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4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setting,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might</a:t>
            </a:r>
            <a:r>
              <a:rPr dirty="0" sz="1000" spc="4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make</a:t>
            </a:r>
            <a:r>
              <a:rPr dirty="0" sz="1000" spc="4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shareholders</a:t>
            </a:r>
            <a:r>
              <a:rPr dirty="0" sz="1000" spc="3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reluctant</a:t>
            </a:r>
            <a:r>
              <a:rPr dirty="0" sz="1000" spc="3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3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3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resistant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levels.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79925" y="508591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851953" y="5085919"/>
            <a:ext cx="2742091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"good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deal"</a:t>
            </a:r>
            <a:r>
              <a:rPr dirty="0" sz="1000" spc="3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(under</a:t>
            </a:r>
            <a:r>
              <a:rPr dirty="0" sz="1000" spc="3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000" spc="3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valuated</a:t>
            </a:r>
            <a:r>
              <a:rPr dirty="0" sz="1000" spc="3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price)</a:t>
            </a:r>
            <a:r>
              <a:rPr dirty="0" sz="1000" spc="3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"fair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deal"</a:t>
            </a:r>
            <a:r>
              <a:rPr dirty="0" sz="100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broad,</a:t>
            </a:r>
            <a:r>
              <a:rPr dirty="0" sz="100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hence</a:t>
            </a:r>
            <a:r>
              <a:rPr dirty="0" sz="10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negotiation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win-win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situation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883312" y="5162119"/>
            <a:ext cx="2741964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"fair</a:t>
            </a:r>
            <a:r>
              <a:rPr dirty="0" sz="10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deal"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acquiring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pricier</a:t>
            </a:r>
            <a:r>
              <a:rPr dirty="0" sz="1000" spc="2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0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($94.04),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right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premia</a:t>
            </a:r>
            <a:r>
              <a:rPr dirty="0" sz="10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needs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negotiated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3929" y="5208769"/>
            <a:ext cx="1253665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Purchase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Price</a:t>
            </a:r>
          </a:p>
          <a:p>
            <a:pPr marL="4419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Overvaluation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56501" y="6259652"/>
            <a:ext cx="509010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(Corporate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Philosophy</a:t>
            </a:r>
            <a:r>
              <a:rPr dirty="0" sz="500" spc="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(Romano,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55139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Pre-Acquisition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Challenges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foreseeable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anti-trust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issues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identified,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negotiations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possible,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however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fragmented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6405306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shareholder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obstacle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buyout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outmaneuver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99788" y="1121448"/>
            <a:ext cx="2227500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Antitrust</a:t>
            </a:r>
            <a:r>
              <a:rPr dirty="0" sz="1200" spc="8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Regulations: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Herfindahl-</a:t>
            </a:r>
            <a:r>
              <a:rPr dirty="0" sz="12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Hirschman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Index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96075" y="1214956"/>
            <a:ext cx="246372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2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Shareholders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9683" y="1251141"/>
            <a:ext cx="41637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Employee</a:t>
            </a:r>
            <a:r>
              <a:rPr dirty="0" sz="1200" spc="5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benefits</a:t>
            </a:r>
            <a:r>
              <a:rPr dirty="0" sz="12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200" spc="4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  <a:r>
              <a:rPr dirty="0" sz="1200" spc="3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defense</a:t>
            </a:r>
            <a:r>
              <a:rPr dirty="0" sz="12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mechanism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5788" y="1584780"/>
            <a:ext cx="4131524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Ownership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quite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difficult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following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reasons: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3746" y="161799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12012" y="1570691"/>
            <a:ext cx="759651" cy="64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Baillie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Gifford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BlackRock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Schroders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abrdn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76162" y="1798678"/>
            <a:ext cx="581902" cy="8624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08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8%</a:t>
            </a:r>
          </a:p>
          <a:p>
            <a:pPr marL="258004" marR="0">
              <a:lnSpc>
                <a:spcPts val="898"/>
              </a:lnSpc>
              <a:spcBef>
                <a:spcPts val="7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6%</a:t>
            </a:r>
          </a:p>
          <a:p>
            <a:pPr marL="282347" marR="0">
              <a:lnSpc>
                <a:spcPts val="898"/>
              </a:lnSpc>
              <a:spcBef>
                <a:spcPts val="60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5%</a:t>
            </a:r>
          </a:p>
          <a:p>
            <a:pPr marL="235531" marR="0">
              <a:lnSpc>
                <a:spcPts val="898"/>
              </a:lnSpc>
              <a:spcBef>
                <a:spcPts val="30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5%</a:t>
            </a:r>
          </a:p>
          <a:p>
            <a:pPr marL="0" marR="0">
              <a:lnSpc>
                <a:spcPts val="898"/>
              </a:lnSpc>
              <a:spcBef>
                <a:spcPts val="156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4%</a:t>
            </a:r>
            <a:r>
              <a:rPr dirty="0" sz="800" spc="-102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05788" y="1970352"/>
            <a:ext cx="3936450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stock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distributed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multiple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institutional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individual</a:t>
            </a:r>
            <a:r>
              <a:rPr dirty="0" sz="11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investors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even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owner,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Baillie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Gifford,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holding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just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about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10%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58064" y="1988860"/>
            <a:ext cx="2785947" cy="551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100" spc="1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1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3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considered</a:t>
            </a:r>
          </a:p>
          <a:p>
            <a:pPr marL="170633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moderately</a:t>
            </a:r>
            <a:r>
              <a:rPr dirty="0" sz="11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concentrated</a:t>
            </a:r>
            <a:r>
              <a:rPr dirty="0" sz="1100" spc="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score</a:t>
            </a:r>
          </a:p>
          <a:p>
            <a:pPr marL="170772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2470</a:t>
            </a:r>
            <a:r>
              <a:rPr dirty="0" sz="11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12012" y="2231126"/>
            <a:ext cx="59523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Vanguard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28427" y="2315090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59%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12012" y="2396235"/>
            <a:ext cx="919144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Sandford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Deland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Morgan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05788" y="2525155"/>
            <a:ext cx="425026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leaves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lot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parties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negotiated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many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whom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58063" y="2560488"/>
            <a:ext cx="206976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score: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2488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7964" y="2692843"/>
            <a:ext cx="177009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might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unwilling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sell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12012" y="2726247"/>
            <a:ext cx="1117524" cy="26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smaller</a:t>
            </a:r>
            <a:r>
              <a:rPr dirty="0" sz="8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owners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(incl.</a:t>
            </a:r>
            <a:r>
              <a:rPr dirty="0" sz="8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Employees)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658063" y="2776829"/>
            <a:ext cx="2786230" cy="9050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100" spc="6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difference</a:t>
            </a:r>
            <a:r>
              <a:rPr dirty="0" sz="1100" spc="6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1100" spc="6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6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</a:p>
          <a:p>
            <a:pPr marL="170633" marR="0">
              <a:lnSpc>
                <a:spcPts val="1233"/>
              </a:lnSpc>
              <a:spcBef>
                <a:spcPts val="1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3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  <a:r>
              <a:rPr dirty="0" sz="11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100" spc="3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200,</a:t>
            </a:r>
            <a:r>
              <a:rPr dirty="0" sz="1100" spc="3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</a:p>
          <a:p>
            <a:pPr marL="170633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doesn’t</a:t>
            </a:r>
            <a:r>
              <a:rPr dirty="0" sz="1100" spc="3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occur</a:t>
            </a:r>
            <a:r>
              <a:rPr dirty="0" sz="1100" spc="3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above</a:t>
            </a:r>
            <a:r>
              <a:rPr dirty="0" sz="11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3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2500</a:t>
            </a:r>
            <a:r>
              <a:rPr dirty="0" sz="11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mark,</a:t>
            </a:r>
          </a:p>
          <a:p>
            <a:pPr marL="170634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this</a:t>
            </a:r>
            <a:r>
              <a:rPr dirty="0" sz="1100" spc="3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operation</a:t>
            </a:r>
            <a:r>
              <a:rPr dirty="0" sz="1100" spc="3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doesn’t</a:t>
            </a:r>
            <a:r>
              <a:rPr dirty="0" sz="1100" spc="35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threaten</a:t>
            </a:r>
            <a:r>
              <a:rPr dirty="0" sz="1100" spc="35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</a:p>
          <a:p>
            <a:pPr marL="170774" marR="0">
              <a:lnSpc>
                <a:spcPts val="1233"/>
              </a:lnSpc>
              <a:spcBef>
                <a:spcPts val="158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power</a:t>
            </a:r>
            <a:r>
              <a:rPr dirty="0" sz="1100" spc="-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balance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05788" y="2910726"/>
            <a:ext cx="4272131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situation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enhanced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when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implemented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  <a:r>
              <a:rPr dirty="0" sz="11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saving</a:t>
            </a:r>
            <a:r>
              <a:rPr dirty="0" sz="11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program</a:t>
            </a:r>
            <a:r>
              <a:rPr dirty="0" sz="11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employees,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diluting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547739" y="3133410"/>
            <a:ext cx="1599311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Shareholder</a:t>
            </a:r>
            <a:r>
              <a:rPr dirty="0" sz="1050" spc="-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Structure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456275" y="3293406"/>
            <a:ext cx="199485" cy="827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32" marR="0">
              <a:lnSpc>
                <a:spcPts val="1179"/>
              </a:lnSpc>
              <a:spcBef>
                <a:spcPts val="3809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47872" y="3293406"/>
            <a:ext cx="2917006" cy="11479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7064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5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even</a:t>
            </a:r>
            <a:r>
              <a:rPr dirty="0" sz="10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5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05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  <a:r>
              <a:rPr dirty="0" sz="105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shareholders</a:t>
            </a:r>
            <a:r>
              <a:rPr dirty="0" sz="105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1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5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combined,</a:t>
            </a:r>
            <a:r>
              <a:rPr dirty="0" sz="105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05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5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sufficient</a:t>
            </a:r>
            <a:r>
              <a:rPr dirty="0" sz="105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votes</a:t>
            </a:r>
          </a:p>
          <a:p>
            <a:pPr marL="1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push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5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acquisition,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05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1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05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buyout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feasible</a:t>
            </a:r>
          </a:p>
          <a:p>
            <a:pPr marL="137197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50" spc="5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50" spc="5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might</a:t>
            </a:r>
            <a:r>
              <a:rPr dirty="0" sz="1050" spc="6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50" spc="6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foreseen</a:t>
            </a:r>
          </a:p>
          <a:p>
            <a:pPr marL="0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050" spc="4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5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scenarios</a:t>
            </a:r>
            <a:r>
              <a:rPr dirty="0" sz="1050" spc="4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4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hedged</a:t>
            </a:r>
          </a:p>
          <a:p>
            <a:pPr marL="0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against</a:t>
            </a:r>
            <a:r>
              <a:rPr dirty="0" sz="10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05788" y="3463987"/>
            <a:ext cx="4318259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promoted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bonus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hard-working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staff,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commonly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known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tool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for: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63007" y="3799364"/>
            <a:ext cx="3668932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retention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mitigation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(Great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Recession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following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COVID)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defense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mechanism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make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takeovers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costly.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05788" y="4354168"/>
            <a:ext cx="4274396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stated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neither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interested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buying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disposing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existing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structure,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indicating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protective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658205" y="4349682"/>
            <a:ext cx="2785505" cy="373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1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similar</a:t>
            </a:r>
            <a:r>
              <a:rPr dirty="0" sz="11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1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</a:p>
          <a:p>
            <a:pPr marL="170492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100" spc="3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approved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547872" y="4489551"/>
            <a:ext cx="666583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Layoffs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456407" y="4649547"/>
            <a:ext cx="2987528" cy="667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Reduced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  <a:r>
              <a:rPr dirty="0" sz="105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capacity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necessary</a:t>
            </a:r>
          </a:p>
          <a:p>
            <a:pPr marL="91464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  <a:r>
              <a:rPr dirty="0" sz="105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acquisition.</a:t>
            </a:r>
            <a:r>
              <a:rPr dirty="0" sz="105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SG&amp;A</a:t>
            </a:r>
            <a:r>
              <a:rPr dirty="0" sz="105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savings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</a:p>
          <a:p>
            <a:pPr marL="91464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thus,</a:t>
            </a:r>
            <a:r>
              <a:rPr dirty="0" sz="105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administrative</a:t>
            </a:r>
            <a:r>
              <a:rPr dirty="0" sz="10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layoffs</a:t>
            </a:r>
            <a:r>
              <a:rPr dirty="0" sz="105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05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</a:p>
          <a:p>
            <a:pPr marL="91464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898914" y="5179260"/>
            <a:ext cx="6873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May</a:t>
            </a:r>
            <a:r>
              <a:rPr dirty="0" sz="900" spc="16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2021: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56407" y="5289529"/>
            <a:ext cx="1584314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Process</a:t>
            </a:r>
            <a:r>
              <a:rPr dirty="0" sz="105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Auction: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898914" y="5316420"/>
            <a:ext cx="1850343" cy="577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Games</a:t>
            </a:r>
            <a:r>
              <a:rPr dirty="0" sz="900" spc="17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Workshop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hands</a:t>
            </a:r>
            <a:r>
              <a:rPr dirty="0" sz="900" spc="16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every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worker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£5000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in</a:t>
            </a:r>
            <a:r>
              <a:rPr dirty="0" sz="900" spc="15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share</a:t>
            </a:r>
            <a:r>
              <a:rPr dirty="0" sz="900" spc="16">
                <a:solidFill>
                  <a:srgbClr val="1e1e1c"/>
                </a:solidFill>
                <a:latin typeface="SNUIJA+Arial-BoldMT"/>
                <a:cs typeface="SNUIJA+Arial-BoldMT"/>
              </a:rPr>
              <a:t> </a:t>
            </a:r>
            <a:r>
              <a:rPr dirty="0" sz="900">
                <a:solidFill>
                  <a:srgbClr val="1e1e1c"/>
                </a:solidFill>
                <a:latin typeface="SNUIJA+Arial-BoldMT"/>
                <a:cs typeface="SNUIJA+Arial-BoldMT"/>
              </a:rPr>
              <a:t>bonuses</a:t>
            </a:r>
          </a:p>
          <a:p>
            <a:pPr marL="0" marR="0">
              <a:lnSpc>
                <a:spcPts val="1005"/>
              </a:lnSpc>
              <a:spcBef>
                <a:spcPts val="74"/>
              </a:spcBef>
              <a:spcAft>
                <a:spcPts val="0"/>
              </a:spcAft>
            </a:pP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“[…]in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recognition</a:t>
            </a:r>
            <a:r>
              <a:rPr dirty="0" sz="900" spc="-46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of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our</a:t>
            </a:r>
            <a:r>
              <a:rPr dirty="0" sz="900" spc="-12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staff’s</a:t>
            </a:r>
          </a:p>
          <a:p>
            <a:pPr marL="0" marR="0">
              <a:lnSpc>
                <a:spcPts val="1005"/>
              </a:lnSpc>
              <a:spcBef>
                <a:spcPts val="24"/>
              </a:spcBef>
              <a:spcAft>
                <a:spcPts val="0"/>
              </a:spcAft>
            </a:pP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contribution</a:t>
            </a:r>
            <a:r>
              <a:rPr dirty="0" sz="900" spc="-45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to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these</a:t>
            </a:r>
            <a:r>
              <a:rPr dirty="0" sz="900" spc="-23">
                <a:solidFill>
                  <a:srgbClr val="1e1e1c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1e1e1c"/>
                </a:solidFill>
                <a:latin typeface="HMFTPS+ArialMT"/>
                <a:cs typeface="HMFTPS+ArialMT"/>
              </a:rPr>
              <a:t>results”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456407" y="5449525"/>
            <a:ext cx="2822725" cy="507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Avoidance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premature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disclosure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</a:p>
          <a:p>
            <a:pPr marL="91464" marR="0">
              <a:lnSpc>
                <a:spcPts val="1179"/>
              </a:lnSpc>
              <a:spcBef>
                <a:spcPts val="3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proposal</a:t>
            </a:r>
            <a:r>
              <a:rPr dirty="0" sz="10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avoid</a:t>
            </a:r>
            <a:r>
              <a:rPr dirty="0" sz="10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attraction</a:t>
            </a:r>
            <a:r>
              <a:rPr dirty="0" sz="10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</a:p>
          <a:p>
            <a:pPr marL="91464" marR="0">
              <a:lnSpc>
                <a:spcPts val="1179"/>
              </a:lnSpc>
              <a:spcBef>
                <a:spcPts val="8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competitors</a:t>
            </a:r>
            <a:r>
              <a:rPr dirty="0" sz="105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interested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 spc="-12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746255" y="5592626"/>
            <a:ext cx="2972284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foreseeable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antitrust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issues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30635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66688" y="6254834"/>
            <a:ext cx="605438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Guardian.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(Evans,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G.,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(Annual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(Investopedia,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(Zahn,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J.,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United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Department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Justice,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2018.),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(HHI)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976" y="324552"/>
            <a:ext cx="939109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Breakdown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three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industries,</a:t>
            </a:r>
            <a:r>
              <a:rPr dirty="0" sz="14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namely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4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Hobby,</a:t>
            </a:r>
            <a:r>
              <a:rPr dirty="0" sz="14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3876" y="1245234"/>
            <a:ext cx="1820974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Global</a:t>
            </a:r>
            <a:r>
              <a:rPr dirty="0" sz="1400" spc="-1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Entertainment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5032" y="1342040"/>
            <a:ext cx="1931200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-43">
                <a:solidFill>
                  <a:srgbClr val="ffffff"/>
                </a:solidFill>
                <a:latin typeface="HMFTPS+ArialMT"/>
                <a:cs typeface="HMFTPS+ArialMT"/>
              </a:rPr>
              <a:t>Toys</a:t>
            </a:r>
            <a:r>
              <a:rPr dirty="0" sz="1400" spc="4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Hobby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561485" y="1437272"/>
            <a:ext cx="1487213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Media</a:t>
            </a:r>
            <a:r>
              <a:rPr dirty="0" sz="1400" spc="-1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43600" y="1886584"/>
            <a:ext cx="1136687" cy="4293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Game</a:t>
            </a:r>
          </a:p>
          <a:p>
            <a:pPr marL="175276" marR="0">
              <a:lnSpc>
                <a:spcPts val="15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86131" y="1886584"/>
            <a:ext cx="1760170" cy="4293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Entertainment</a:t>
            </a:r>
          </a:p>
          <a:p>
            <a:pPr marL="137118" marR="0">
              <a:lnSpc>
                <a:spcPts val="15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Media</a:t>
            </a:r>
            <a:r>
              <a:rPr dirty="0" sz="1400" spc="-1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ffffff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48927" y="2176917"/>
            <a:ext cx="105297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Plastic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48927" y="2344605"/>
            <a:ext cx="1448083" cy="86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Puzzles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Card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Stuffed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Construction</a:t>
            </a:r>
            <a:r>
              <a:rPr dirty="0" sz="11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Sets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Toddler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400665" y="2442029"/>
            <a:ext cx="78772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Scripting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74827" y="2594429"/>
            <a:ext cx="1191667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Home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  <a:p>
            <a:pPr marL="2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Mobile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400665" y="2609669"/>
            <a:ext cx="943078" cy="530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Recording</a:t>
            </a:r>
          </a:p>
          <a:p>
            <a:pPr marL="0" marR="0">
              <a:lnSpc>
                <a:spcPts val="123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</a:p>
          <a:p>
            <a:pPr marL="2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2987" y="2654902"/>
            <a:ext cx="1733278" cy="2062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9136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4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69565" marR="0">
              <a:lnSpc>
                <a:spcPts val="1568"/>
              </a:lnSpc>
              <a:spcBef>
                <a:spcPts val="5618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Sports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Equipment</a:t>
            </a:r>
          </a:p>
          <a:p>
            <a:pPr marL="0" marR="0">
              <a:lnSpc>
                <a:spcPts val="1568"/>
              </a:lnSpc>
              <a:spcBef>
                <a:spcPts val="5568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Musical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Instruments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12048" y="2653315"/>
            <a:ext cx="1515235" cy="1159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(Digital)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Software</a:t>
            </a:r>
          </a:p>
          <a:p>
            <a:pPr marL="297211" marR="0">
              <a:lnSpc>
                <a:spcPts val="1568"/>
              </a:lnSpc>
              <a:spcBef>
                <a:spcPts val="5643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Hardware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31014" y="2643790"/>
            <a:ext cx="1642697" cy="115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Back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  <a:p>
            <a:pPr marL="204247" marR="0">
              <a:lnSpc>
                <a:spcPts val="1568"/>
              </a:lnSpc>
              <a:spcBef>
                <a:spcPts val="5618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OTT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848927" y="3183048"/>
            <a:ext cx="163944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1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437178" y="3350208"/>
            <a:ext cx="1455914" cy="865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Streaming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(SVoD)</a:t>
            </a:r>
          </a:p>
          <a:p>
            <a:pPr marL="0" marR="0">
              <a:lnSpc>
                <a:spcPts val="123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Multichannel</a:t>
            </a:r>
          </a:p>
          <a:p>
            <a:pPr marL="0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Devices</a:t>
            </a:r>
          </a:p>
          <a:p>
            <a:pPr marL="0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  <a:p>
            <a:pPr marL="0" marR="0">
              <a:lnSpc>
                <a:spcPts val="1233"/>
              </a:lnSpc>
              <a:spcBef>
                <a:spcPts val="8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829877" y="3512005"/>
            <a:ext cx="1479049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Winter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Equipment</a:t>
            </a:r>
          </a:p>
          <a:p>
            <a:pPr marL="2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Summer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Equipment</a:t>
            </a:r>
          </a:p>
          <a:p>
            <a:pPr marL="2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68543" y="3504098"/>
            <a:ext cx="1237469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Home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Handheld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848927" y="4359730"/>
            <a:ext cx="772563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</a:p>
          <a:p>
            <a:pPr marL="2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Acoustic</a:t>
            </a:r>
          </a:p>
          <a:p>
            <a:pPr marL="2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400665" y="4378779"/>
            <a:ext cx="1209872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Television</a:t>
            </a:r>
          </a:p>
          <a:p>
            <a:pPr marL="2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Cable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</a:p>
          <a:p>
            <a:pPr marL="2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Movie</a:t>
            </a:r>
            <a:r>
              <a:rPr dirty="0" sz="11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Theatres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291359" y="4469415"/>
            <a:ext cx="235824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 spc="-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Augmented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691245" y="4469415"/>
            <a:ext cx="148385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Broadcast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4716" y="5425831"/>
            <a:ext cx="2909894" cy="64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4694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segment,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</a:p>
          <a:p>
            <a:pPr marL="0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$297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1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revenues,</a:t>
            </a:r>
            <a:r>
              <a:rPr dirty="0" sz="11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</a:p>
          <a:p>
            <a:pPr marL="36594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4.62%,</a:t>
            </a:r>
            <a:r>
              <a:rPr dirty="0" sz="11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construction</a:t>
            </a:r>
          </a:p>
          <a:p>
            <a:pPr marL="80759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sets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1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sector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838128" y="5435356"/>
            <a:ext cx="2813290" cy="64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particularly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8367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software,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</a:p>
          <a:p>
            <a:pPr marL="22994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$155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1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</a:p>
          <a:p>
            <a:pPr marL="469557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strongly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1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100" spc="8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12.84%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458759" y="5490950"/>
            <a:ext cx="3107584" cy="4964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9448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OTT</a:t>
            </a:r>
            <a:r>
              <a:rPr dirty="0" sz="11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Services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sector,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particular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SVoD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0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valued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$71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revenues,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experiencing</a:t>
            </a:r>
          </a:p>
          <a:p>
            <a:pPr marL="365662" marR="0">
              <a:lnSpc>
                <a:spcPts val="11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CAGR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15.40%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84333" y="6242575"/>
            <a:ext cx="214100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(Yufei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Han,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(Shaulova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Biagi,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2020,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46362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Post-Acquisition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Challenges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long-standing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increasingly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protective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about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57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4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governance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legal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94422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department,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vision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220" y="1264414"/>
            <a:ext cx="202023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2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Culture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79625" y="1264414"/>
            <a:ext cx="239377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2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Manufacture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0070" y="1565161"/>
            <a:ext cx="345245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1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aspect: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78112" y="1550784"/>
            <a:ext cx="530494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introduction</a:t>
            </a:r>
            <a:r>
              <a:rPr dirty="0" sz="11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technologies</a:t>
            </a:r>
            <a:r>
              <a:rPr dirty="0" sz="11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1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3D</a:t>
            </a:r>
            <a:r>
              <a:rPr dirty="0" sz="1100" spc="2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printers</a:t>
            </a:r>
            <a:r>
              <a:rPr dirty="0" sz="1100" spc="2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could</a:t>
            </a:r>
            <a:r>
              <a:rPr dirty="0" sz="1100" spc="2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1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8011" y="1718472"/>
            <a:ext cx="5305203" cy="10331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314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structure.</a:t>
            </a:r>
            <a:r>
              <a:rPr dirty="0" sz="11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fact,</a:t>
            </a:r>
            <a:r>
              <a:rPr dirty="0" sz="11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100" spc="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printer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growing,</a:t>
            </a:r>
            <a:r>
              <a:rPr dirty="0" sz="11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</a:p>
          <a:p>
            <a:pPr marL="172173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forecast</a:t>
            </a:r>
            <a:r>
              <a:rPr dirty="0" sz="11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compound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17%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1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affect</a:t>
            </a:r>
            <a:r>
              <a:rPr dirty="0" sz="11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1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1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injection</a:t>
            </a:r>
            <a:r>
              <a:rPr dirty="0" sz="1100" spc="17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molding</a:t>
            </a:r>
          </a:p>
          <a:p>
            <a:pPr marL="17203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process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1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1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allows</a:t>
            </a:r>
            <a:r>
              <a:rPr dirty="0" sz="11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faster</a:t>
            </a:r>
            <a:r>
              <a:rPr dirty="0" sz="11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larger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capabilities,</a:t>
            </a:r>
            <a:r>
              <a:rPr dirty="0" sz="11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</a:p>
          <a:p>
            <a:pPr marL="17217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either</a:t>
            </a:r>
            <a:r>
              <a:rPr dirty="0" sz="11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1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10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2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illegally</a:t>
            </a:r>
            <a:r>
              <a:rPr dirty="0" sz="11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re-cast</a:t>
            </a:r>
            <a:r>
              <a:rPr dirty="0" sz="11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10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scanned,</a:t>
            </a:r>
            <a:r>
              <a:rPr dirty="0" sz="11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</a:p>
          <a:p>
            <a:pPr marL="17217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requires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0070" y="1808983"/>
            <a:ext cx="4600219" cy="10331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I.</a:t>
            </a:r>
            <a:r>
              <a:rPr dirty="0" sz="1100" spc="13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Protection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reputation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zero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tolerance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28644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protection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companies.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</a:p>
          <a:p>
            <a:pPr marL="28644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profit,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mission</a:t>
            </a:r>
            <a:r>
              <a:rPr dirty="0" sz="1100" spc="-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“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only</a:t>
            </a:r>
          </a:p>
          <a:p>
            <a:pPr marL="28644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licensing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good</a:t>
            </a:r>
            <a:r>
              <a:rPr dirty="0" sz="11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things</a:t>
            </a:r>
            <a:r>
              <a:rPr dirty="0" sz="11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11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brand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”.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zero-tolerance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policy</a:t>
            </a:r>
          </a:p>
          <a:p>
            <a:pPr marL="28644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respect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infringement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28644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rights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includes: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032367" y="2822479"/>
            <a:ext cx="68208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Culture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7149" y="2891247"/>
            <a:ext cx="4017792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100" spc="10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Impossibility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games,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films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animations</a:t>
            </a:r>
          </a:p>
          <a:p>
            <a:pPr marL="28644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setting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characters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260906" y="2990168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9445" y="2990168"/>
            <a:ext cx="2199460" cy="13685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section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Warhammer,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re-design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mission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won’t</a:t>
            </a:r>
            <a:r>
              <a:rPr dirty="0" sz="11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kept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same,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aligned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vision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497544" y="3062307"/>
            <a:ext cx="2484200" cy="221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1f5fa0"/>
                </a:solidFill>
                <a:latin typeface="SNUIJA+Arial-BoldMT"/>
                <a:cs typeface="SNUIJA+Arial-BoldMT"/>
              </a:rPr>
              <a:t>Product</a:t>
            </a:r>
            <a:r>
              <a:rPr dirty="0" sz="1300" spc="7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300">
                <a:solidFill>
                  <a:srgbClr val="1f5fa0"/>
                </a:solidFill>
                <a:latin typeface="SNUIJA+Arial-BoldMT"/>
                <a:cs typeface="SNUIJA+Arial-BoldMT"/>
              </a:rPr>
              <a:t>Price/Quality</a:t>
            </a:r>
            <a:r>
              <a:rPr dirty="0" sz="1300" spc="5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300">
                <a:solidFill>
                  <a:srgbClr val="1f5fa0"/>
                </a:solidFill>
                <a:latin typeface="SNUIJA+Arial-BoldMT"/>
                <a:cs typeface="SNUIJA+Arial-BoldMT"/>
              </a:rPr>
              <a:t>Change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7149" y="3290559"/>
            <a:ext cx="242643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b.</a:t>
            </a:r>
            <a:r>
              <a:rPr dirty="0" sz="1100" spc="10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Unauthorized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trademarks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260906" y="3325545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603203" y="3362330"/>
            <a:ext cx="3219225" cy="2207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5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Workshops</a:t>
            </a:r>
            <a:r>
              <a:rPr dirty="0" sz="1100" spc="5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5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5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1100" spc="5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172211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premium</a:t>
            </a:r>
            <a:r>
              <a:rPr dirty="0" sz="1100" spc="2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high-quality</a:t>
            </a:r>
            <a:r>
              <a:rPr dirty="0" sz="1100" spc="2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1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lines</a:t>
            </a:r>
            <a:r>
              <a:rPr dirty="0" sz="110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</a:p>
          <a:p>
            <a:pPr marL="17221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reinforced</a:t>
            </a:r>
            <a:r>
              <a:rPr dirty="0" sz="11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high</a:t>
            </a:r>
            <a:r>
              <a:rPr dirty="0" sz="1100" spc="4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pricings</a:t>
            </a:r>
            <a:r>
              <a:rPr dirty="0" sz="1100" spc="4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4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support</a:t>
            </a:r>
            <a:r>
              <a:rPr dirty="0" sz="1100" spc="4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21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perception.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regulation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7235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5-20%</a:t>
            </a:r>
            <a:r>
              <a:rPr dirty="0" sz="11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  <a:r>
              <a:rPr dirty="0" sz="11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March</a:t>
            </a:r>
          </a:p>
          <a:p>
            <a:pPr marL="17249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7th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1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announced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cover</a:t>
            </a:r>
            <a:r>
              <a:rPr dirty="0" sz="11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1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shipping</a:t>
            </a:r>
          </a:p>
          <a:p>
            <a:pPr marL="17235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overhead</a:t>
            </a:r>
            <a:r>
              <a:rPr dirty="0" sz="11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expenditure,</a:t>
            </a:r>
            <a:r>
              <a:rPr dirty="0" sz="1100" spc="4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follows</a:t>
            </a:r>
            <a:r>
              <a:rPr dirty="0" sz="1100" spc="3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  <a:p>
            <a:pPr marL="17235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continuous</a:t>
            </a:r>
            <a:r>
              <a:rPr dirty="0" sz="1100" spc="2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1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hikes</a:t>
            </a:r>
            <a:r>
              <a:rPr dirty="0" sz="110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maintain</a:t>
            </a:r>
            <a:r>
              <a:rPr dirty="0" sz="11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  <a:p>
            <a:pPr marL="17249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balance</a:t>
            </a:r>
          </a:p>
          <a:p>
            <a:pPr marL="31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100" spc="1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</a:p>
          <a:p>
            <a:pPr marL="17263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pricing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1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figure</a:t>
            </a:r>
          </a:p>
          <a:p>
            <a:pPr marL="17277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detail,</a:t>
            </a:r>
            <a:r>
              <a:rPr dirty="0" sz="11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loyalty</a:t>
            </a:r>
            <a:r>
              <a:rPr dirty="0" sz="1100" spc="2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fan-</a:t>
            </a:r>
            <a:r>
              <a:rPr dirty="0" sz="11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1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  <a:p>
            <a:pPr marL="17249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compromised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7149" y="3520641"/>
            <a:ext cx="4098670" cy="657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c.</a:t>
            </a:r>
            <a:r>
              <a:rPr dirty="0" sz="1100" spc="10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Impossibility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replicate,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imitate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sold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  <a:p>
            <a:pPr marL="0" marR="0">
              <a:lnSpc>
                <a:spcPts val="1233"/>
              </a:lnSpc>
              <a:spcBef>
                <a:spcPts val="64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d.</a:t>
            </a:r>
            <a:r>
              <a:rPr dirty="0" sz="1100" spc="10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Publication,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books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materials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protected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copyright</a:t>
            </a:r>
          </a:p>
          <a:p>
            <a:pPr marL="0" marR="0">
              <a:lnSpc>
                <a:spcPts val="1233"/>
              </a:lnSpc>
              <a:spcBef>
                <a:spcPts val="59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e.</a:t>
            </a:r>
            <a:r>
              <a:rPr dirty="0" sz="1100" spc="10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cannot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illegally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re-cast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scanned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distributed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260906" y="3828611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9790" y="4341979"/>
            <a:ext cx="4499009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II.</a:t>
            </a:r>
            <a:r>
              <a:rPr dirty="0" sz="1100" spc="107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Store</a:t>
            </a:r>
            <a:r>
              <a:rPr dirty="0" sz="1100" spc="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design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offering</a:t>
            </a:r>
          </a:p>
          <a:p>
            <a:pPr marL="28644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starter</a:t>
            </a:r>
            <a:r>
              <a:rPr dirty="0" sz="11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sets,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appropriate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extended</a:t>
            </a:r>
          </a:p>
          <a:p>
            <a:pPr marL="28644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range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products.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culture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design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28644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area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32226" y="4369674"/>
            <a:ext cx="2712479" cy="4004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Manufacture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  <a:p>
            <a:pPr marL="228538" marR="0">
              <a:lnSpc>
                <a:spcPts val="1233"/>
              </a:lnSpc>
              <a:spcBef>
                <a:spcPts val="436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technologies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printing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32226" y="4575359"/>
            <a:ext cx="2014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260765" y="4743048"/>
            <a:ext cx="2585029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production,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shorter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032226" y="5451799"/>
            <a:ext cx="110088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Product</a:t>
            </a:r>
            <a:r>
              <a:rPr dirty="0" sz="11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Price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032226" y="5657484"/>
            <a:ext cx="220156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good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60014" y="6237935"/>
            <a:ext cx="4710857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Property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Guidelines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Conversation.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26793"/>
            <a:ext cx="1092971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Lending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required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sources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local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minimize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FX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buyout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9979" y="1143042"/>
            <a:ext cx="12117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2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Namco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31118" y="1143042"/>
            <a:ext cx="144487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5025" y="1432816"/>
            <a:ext cx="5395078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principal</a:t>
            </a:r>
            <a:r>
              <a:rPr dirty="0" sz="11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Yen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subsidiaries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transact</a:t>
            </a:r>
            <a:r>
              <a:rPr dirty="0" sz="11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1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currencies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(Yen,</a:t>
            </a:r>
            <a:r>
              <a:rPr dirty="0" sz="1100" spc="1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Euro</a:t>
            </a:r>
            <a:r>
              <a:rPr dirty="0" sz="1100" spc="1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1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100" spc="15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Dollar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),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exposes</a:t>
            </a:r>
            <a:r>
              <a:rPr dirty="0" sz="1100" spc="1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7203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16162" y="1432817"/>
            <a:ext cx="5394833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principal</a:t>
            </a:r>
            <a:r>
              <a:rPr dirty="0" sz="11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1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Sterling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Group's</a:t>
            </a:r>
            <a:r>
              <a:rPr dirty="0" sz="11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17207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transacted</a:t>
            </a:r>
            <a:r>
              <a:rPr dirty="0" sz="11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Sterling,</a:t>
            </a:r>
            <a:r>
              <a:rPr dirty="0" sz="11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Euro</a:t>
            </a:r>
            <a:r>
              <a:rPr dirty="0" sz="11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1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Dollar</a:t>
            </a:r>
            <a:r>
              <a:rPr dirty="0" sz="11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expose</a:t>
            </a:r>
            <a:r>
              <a:rPr dirty="0" sz="11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2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192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4884" y="2012015"/>
            <a:ext cx="5395218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consolidated</a:t>
            </a:r>
            <a:r>
              <a:rPr dirty="0" sz="11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statements</a:t>
            </a:r>
            <a:r>
              <a:rPr dirty="0" sz="11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expressed</a:t>
            </a:r>
            <a:r>
              <a:rPr dirty="0" sz="11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Yen,</a:t>
            </a:r>
            <a:r>
              <a:rPr dirty="0" sz="11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end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1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statements</a:t>
            </a:r>
            <a:r>
              <a:rPr dirty="0" sz="11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  <a:r>
              <a:rPr dirty="0" sz="11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converted</a:t>
            </a:r>
            <a:r>
              <a:rPr dirty="0" sz="11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1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Dollar</a:t>
            </a:r>
            <a:r>
              <a:rPr dirty="0" sz="11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applying</a:t>
            </a:r>
            <a:r>
              <a:rPr dirty="0" sz="11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</a:p>
          <a:p>
            <a:pPr marL="17231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1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110.71</a:t>
            </a:r>
            <a:r>
              <a:rPr dirty="0" sz="11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=</a:t>
            </a:r>
            <a:r>
              <a:rPr dirty="0" sz="11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1$.</a:t>
            </a:r>
            <a:r>
              <a:rPr dirty="0" sz="1100" spc="2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Converting</a:t>
            </a:r>
            <a:r>
              <a:rPr dirty="0" sz="110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currencies</a:t>
            </a:r>
            <a:r>
              <a:rPr dirty="0" sz="11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often</a:t>
            </a:r>
            <a:r>
              <a:rPr dirty="0" sz="11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cause</a:t>
            </a:r>
            <a:r>
              <a:rPr dirty="0" sz="11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unalignment</a:t>
            </a:r>
          </a:p>
          <a:p>
            <a:pPr marL="17231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same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financial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statement</a:t>
            </a:r>
            <a:r>
              <a:rPr dirty="0" sz="11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because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rates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15916" y="2012016"/>
            <a:ext cx="539367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1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mainly</a:t>
            </a:r>
            <a:r>
              <a:rPr dirty="0" sz="11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transactional</a:t>
            </a:r>
            <a:r>
              <a:rPr dirty="0" sz="1100" spc="2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exposure</a:t>
            </a:r>
            <a:r>
              <a:rPr dirty="0" sz="1100" spc="2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rising</a:t>
            </a:r>
            <a:r>
              <a:rPr dirty="0" sz="11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1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1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88231" y="2179705"/>
            <a:ext cx="449900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purchases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different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functional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16055" y="2423526"/>
            <a:ext cx="5395358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prevent</a:t>
            </a:r>
            <a:r>
              <a:rPr dirty="0" sz="11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volatility</a:t>
            </a:r>
            <a:r>
              <a:rPr dirty="0" sz="11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application</a:t>
            </a:r>
            <a:r>
              <a:rPr dirty="0" sz="11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314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hedge</a:t>
            </a:r>
            <a:r>
              <a:rPr dirty="0" sz="1100" spc="39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accounting</a:t>
            </a:r>
            <a:r>
              <a:rPr dirty="0" sz="1100" spc="38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model</a:t>
            </a:r>
            <a:r>
              <a:rPr dirty="0" sz="1100" spc="3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3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applying</a:t>
            </a:r>
            <a:r>
              <a:rPr dirty="0" sz="1100" spc="3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3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follow</a:t>
            </a:r>
            <a:r>
              <a:rPr dirty="0" sz="1100" spc="3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sensitivity</a:t>
            </a:r>
            <a:r>
              <a:rPr dirty="0" sz="1100" spc="3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assumption</a:t>
            </a:r>
            <a:r>
              <a:rPr dirty="0" sz="1100" spc="3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72314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movements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rates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1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Euro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4884" y="2758902"/>
            <a:ext cx="539377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13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  <a:r>
              <a:rPr dirty="0" sz="11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1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uses</a:t>
            </a:r>
            <a:r>
              <a:rPr dirty="0" sz="11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hedge</a:t>
            </a:r>
            <a:r>
              <a:rPr dirty="0" sz="1100" spc="1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accounting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7199" y="2926591"/>
            <a:ext cx="70535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method: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2261" y="4853177"/>
            <a:ext cx="11291445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principal</a:t>
            </a:r>
            <a:r>
              <a:rPr dirty="0" sz="12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currencies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different,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face</a:t>
            </a:r>
            <a:r>
              <a:rPr dirty="0" sz="12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Foreign</a:t>
            </a:r>
            <a:r>
              <a:rPr dirty="0" sz="1200" spc="4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Exchange</a:t>
            </a:r>
            <a:r>
              <a:rPr dirty="0" sz="12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risk</a:t>
            </a:r>
            <a:r>
              <a:rPr dirty="0" sz="12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potentially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  <a:p>
            <a:pPr marL="17221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valuations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deal</a:t>
            </a:r>
          </a:p>
          <a:p>
            <a:pPr marL="0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assume</a:t>
            </a:r>
            <a:r>
              <a:rPr dirty="0" sz="12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2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12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holders</a:t>
            </a:r>
            <a:r>
              <a:rPr dirty="0" sz="12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2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2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2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paid</a:t>
            </a:r>
            <a:r>
              <a:rPr dirty="0" sz="12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Pounds</a:t>
            </a:r>
            <a:r>
              <a:rPr dirty="0" sz="1200" spc="6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Sterling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2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121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mitigate</a:t>
            </a:r>
            <a:r>
              <a:rPr dirty="0" sz="12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any</a:t>
            </a:r>
            <a:r>
              <a:rPr dirty="0" sz="12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currency</a:t>
            </a:r>
            <a:r>
              <a:rPr dirty="0" sz="12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fluctuation,</a:t>
            </a:r>
            <a:r>
              <a:rPr dirty="0" sz="12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2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issue</a:t>
            </a:r>
            <a:r>
              <a:rPr dirty="0" sz="12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bond</a:t>
            </a:r>
          </a:p>
          <a:p>
            <a:pPr marL="17221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London</a:t>
            </a:r>
            <a:r>
              <a:rPr dirty="0" sz="12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Stock</a:t>
            </a:r>
            <a:r>
              <a:rPr dirty="0" sz="12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Exchange</a:t>
            </a:r>
            <a:r>
              <a:rPr dirty="0" sz="12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raise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funds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necessary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2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22262" y="5584697"/>
            <a:ext cx="1014420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2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Interest</a:t>
            </a:r>
            <a:r>
              <a:rPr dirty="0" sz="12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2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amortization</a:t>
            </a:r>
            <a:r>
              <a:rPr dirty="0" sz="12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expenses</a:t>
            </a:r>
            <a:r>
              <a:rPr dirty="0" sz="1200" spc="-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covered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2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(Games</a:t>
            </a:r>
            <a:r>
              <a:rPr dirty="0" sz="12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Workshop)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8405" y="6199061"/>
            <a:ext cx="4618710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60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600" spc="1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600" spc="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6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(Axial.</a:t>
            </a:r>
            <a:r>
              <a:rPr dirty="0" sz="60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(InsideBIGDATA.</a:t>
            </a:r>
            <a:r>
              <a:rPr dirty="0" sz="6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6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26124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moves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highlight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momentum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themselves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space,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track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record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809619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ample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freedom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continue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7570" y="1137739"/>
            <a:ext cx="258895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most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recent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activity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83493" y="1128614"/>
            <a:ext cx="279351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Acquisitions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92053" y="1481567"/>
            <a:ext cx="3749027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industries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investing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are:</a:t>
            </a:r>
          </a:p>
          <a:p>
            <a:pPr marL="457253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Metaverse</a:t>
            </a:r>
          </a:p>
          <a:p>
            <a:pPr marL="45725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Toy</a:t>
            </a:r>
            <a:r>
              <a:rPr dirty="0" sz="1100" spc="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distribution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retail</a:t>
            </a:r>
          </a:p>
          <a:p>
            <a:pPr marL="457253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creation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41884" y="1571016"/>
            <a:ext cx="532662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46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IP-Axis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73176" y="1769574"/>
            <a:ext cx="23799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Sotsu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2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$316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5915" y="1941549"/>
            <a:ext cx="311980" cy="73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3.5</a:t>
            </a:r>
          </a:p>
          <a:p>
            <a:pPr marL="95326" marR="0">
              <a:lnSpc>
                <a:spcPts val="1005"/>
              </a:lnSpc>
              <a:spcBef>
                <a:spcPts val="3478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29564" y="1952454"/>
            <a:ext cx="2264382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716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disclosed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464819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792088" y="2228455"/>
            <a:ext cx="3697584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located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globe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Movements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show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clear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pattern</a:t>
            </a:r>
            <a:r>
              <a:rPr dirty="0" sz="11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aligns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midterm</a:t>
            </a:r>
            <a:r>
              <a:rPr dirty="0" sz="11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goals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963218" y="2248037"/>
            <a:ext cx="515661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2536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12602" y="2347763"/>
            <a:ext cx="73538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$316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92089" y="2731521"/>
            <a:ext cx="3921635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foothold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feasible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03390" y="2986017"/>
            <a:ext cx="62908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5915" y="3080435"/>
            <a:ext cx="311980" cy="73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2.5</a:t>
            </a:r>
          </a:p>
          <a:p>
            <a:pPr marL="95326" marR="0">
              <a:lnSpc>
                <a:spcPts val="1005"/>
              </a:lnSpc>
              <a:spcBef>
                <a:spcPts val="3478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883493" y="3182585"/>
            <a:ext cx="252333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Post-Acquisition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Integration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Trends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770275" y="3232157"/>
            <a:ext cx="53586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1.63x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792053" y="3531302"/>
            <a:ext cx="5000526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10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acquisitions</a:t>
            </a:r>
            <a:r>
              <a:rPr dirty="0" sz="11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made</a:t>
            </a:r>
            <a:r>
              <a:rPr dirty="0" sz="11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1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  <a:p>
            <a:pPr marL="172211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1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1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incorporated</a:t>
            </a:r>
            <a:r>
              <a:rPr dirty="0" sz="110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1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units,</a:t>
            </a:r>
            <a:r>
              <a:rPr dirty="0" sz="11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1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kept</a:t>
            </a:r>
            <a:r>
              <a:rPr dirty="0" sz="1100" spc="2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their</a:t>
            </a:r>
            <a:r>
              <a:rPr dirty="0" sz="1100" spc="2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names</a:t>
            </a:r>
            <a:r>
              <a:rPr dirty="0" sz="1100" spc="27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  <a:p>
            <a:pPr marL="17221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business</a:t>
            </a:r>
            <a:r>
              <a:rPr dirty="0" sz="11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idendity: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802765" y="3755875"/>
            <a:ext cx="7353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$194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424681" y="3777445"/>
            <a:ext cx="70502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0.0095x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45915" y="4219320"/>
            <a:ext cx="311980" cy="7352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1.5</a:t>
            </a:r>
          </a:p>
          <a:p>
            <a:pPr marL="95326" marR="0">
              <a:lnSpc>
                <a:spcPts val="1005"/>
              </a:lnSpc>
              <a:spcBef>
                <a:spcPts val="3478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792053" y="4513165"/>
            <a:ext cx="412885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1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bought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dissolved: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461973" y="4572009"/>
            <a:ext cx="2173682" cy="756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195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Bandai’s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2006,</a:t>
            </a:r>
            <a:r>
              <a:rPr dirty="0" sz="12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2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</a:p>
          <a:p>
            <a:pPr marL="1523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12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12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2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6507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$1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88302" y="4757407"/>
            <a:ext cx="5086368" cy="362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April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1</a:t>
            </a:r>
            <a:r>
              <a:rPr dirty="0" sz="1150" baseline="30529">
                <a:solidFill>
                  <a:srgbClr val="000000"/>
                </a:solidFill>
                <a:latin typeface="HMFTPS+ArialMT"/>
                <a:cs typeface="HMFTPS+ArialMT"/>
              </a:rPr>
              <a:t>st</a:t>
            </a:r>
            <a:r>
              <a:rPr dirty="0" sz="1150" baseline="30529" spc="3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  <a:r>
              <a:rPr dirty="0" sz="11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decided</a:t>
            </a:r>
          </a:p>
          <a:p>
            <a:pPr marL="172201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Sunrise: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102576" y="5145605"/>
            <a:ext cx="786845" cy="4422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642" marR="0">
              <a:lnSpc>
                <a:spcPts val="1022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b="1">
                <a:solidFill>
                  <a:srgbClr val="222222"/>
                </a:solidFill>
                <a:latin typeface="Georgia"/>
                <a:cs typeface="Georgia"/>
              </a:rPr>
              <a:t>Bandai</a:t>
            </a:r>
          </a:p>
          <a:p>
            <a:pPr marL="109728" marR="0">
              <a:lnSpc>
                <a:spcPts val="1022"/>
              </a:lnSpc>
              <a:spcBef>
                <a:spcPts val="57"/>
              </a:spcBef>
              <a:spcAft>
                <a:spcPts val="0"/>
              </a:spcAft>
            </a:pPr>
            <a:r>
              <a:rPr dirty="0" sz="900" b="1">
                <a:solidFill>
                  <a:srgbClr val="222222"/>
                </a:solidFill>
                <a:latin typeface="Georgia"/>
                <a:cs typeface="Georgia"/>
              </a:rPr>
              <a:t>Namco</a:t>
            </a:r>
          </a:p>
          <a:p>
            <a:pPr marL="0" marR="0">
              <a:lnSpc>
                <a:spcPts val="1022"/>
              </a:lnSpc>
              <a:spcBef>
                <a:spcPts val="57"/>
              </a:spcBef>
              <a:spcAft>
                <a:spcPts val="0"/>
              </a:spcAft>
            </a:pPr>
            <a:r>
              <a:rPr dirty="0" sz="900" b="1">
                <a:solidFill>
                  <a:srgbClr val="222222"/>
                </a:solidFill>
                <a:latin typeface="Georgia"/>
                <a:cs typeface="Georgia"/>
              </a:rPr>
              <a:t>Filmworks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45915" y="5358205"/>
            <a:ext cx="311980" cy="7352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0.5</a:t>
            </a:r>
          </a:p>
          <a:p>
            <a:pPr marL="95326" marR="0">
              <a:lnSpc>
                <a:spcPts val="1005"/>
              </a:lnSpc>
              <a:spcBef>
                <a:spcPts val="3478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311076" y="5683101"/>
            <a:ext cx="58003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$3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367034" y="5709895"/>
            <a:ext cx="4305663" cy="5301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1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long-standing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legacy</a:t>
            </a:r>
            <a:r>
              <a:rPr dirty="0" sz="11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brand,</a:t>
            </a:r>
            <a:r>
              <a:rPr dirty="0" sz="11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141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potentially</a:t>
            </a:r>
            <a:r>
              <a:rPr dirty="0" sz="1100" spc="5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 spc="5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100" spc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4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continue</a:t>
            </a:r>
            <a:r>
              <a:rPr dirty="0" sz="1100" spc="5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100" spc="5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5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1100" spc="4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4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avoid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damaging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brand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perception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75988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2016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770729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2017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665469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2018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560210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2019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454950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2020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349691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244431" y="6064008"/>
            <a:ext cx="40667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595959"/>
                </a:solidFill>
                <a:latin typeface="SNUIJA+Arial-BoldMT"/>
                <a:cs typeface="SNUIJA+Arial-BoldMT"/>
              </a:rPr>
              <a:t>2022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76770" y="6278914"/>
            <a:ext cx="6684097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Companies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(Takahashi,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2022.),</a:t>
            </a:r>
            <a:r>
              <a:rPr dirty="0" sz="500" spc="-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(Marketscreener.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News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Network.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(Kotaku.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2022.),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(Crunchyroll.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54059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Accelerating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2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enable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shift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mix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closer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35%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overseas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402" y="1074508"/>
            <a:ext cx="2996397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Bandai</a:t>
            </a:r>
            <a:r>
              <a:rPr dirty="0" sz="1100" spc="113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Namco’s</a:t>
            </a:r>
            <a:r>
              <a:rPr dirty="0" sz="1100" spc="14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Strategic</a:t>
            </a:r>
            <a:r>
              <a:rPr dirty="0" sz="1100" spc="11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Midterm</a:t>
            </a:r>
            <a:r>
              <a:rPr dirty="0" sz="1100" spc="133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Plan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7834" y="1074508"/>
            <a:ext cx="6071535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Bandai</a:t>
            </a:r>
            <a:r>
              <a:rPr dirty="0" sz="1100" spc="113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Namco</a:t>
            </a:r>
            <a:r>
              <a:rPr dirty="0" sz="1100" spc="147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Forecasted</a:t>
            </a:r>
            <a:r>
              <a:rPr dirty="0" sz="1100" spc="137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Geographic</a:t>
            </a:r>
            <a:r>
              <a:rPr dirty="0" sz="1100" spc="139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expansion</a:t>
            </a:r>
            <a:r>
              <a:rPr dirty="0" sz="1100" spc="147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through</a:t>
            </a:r>
            <a:r>
              <a:rPr dirty="0" sz="1100" spc="139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the</a:t>
            </a:r>
            <a:r>
              <a:rPr dirty="0" sz="1100" spc="160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acquisition</a:t>
            </a:r>
            <a:r>
              <a:rPr dirty="0" sz="1100" spc="125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(Base</a:t>
            </a:r>
            <a:r>
              <a:rPr dirty="0" sz="1100" spc="135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Case)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0676" y="149861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1364" y="1498617"/>
            <a:ext cx="429170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years</a:t>
            </a:r>
            <a:r>
              <a:rPr dirty="0" sz="1000" spc="2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19852" y="1583851"/>
            <a:ext cx="76438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Europe’21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47966" y="1586644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7%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57870" y="1699739"/>
            <a:ext cx="196684" cy="36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63672" y="1699739"/>
            <a:ext cx="189786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Strengthen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company’s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09944" y="1745977"/>
            <a:ext cx="669103" cy="1147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7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+45.4%</a:t>
            </a:r>
          </a:p>
          <a:p>
            <a:pPr marL="0" marR="0">
              <a:lnSpc>
                <a:spcPts val="1112"/>
              </a:lnSpc>
              <a:spcBef>
                <a:spcPts val="651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+31.7%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3672" y="1890236"/>
            <a:ext cx="412338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company’s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overseas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(Japan)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~22%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35%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935734" y="1907670"/>
            <a:ext cx="84835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Europe’26E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359716" y="1909588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11%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00474" y="2117290"/>
            <a:ext cx="196938" cy="7402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253" marR="0">
              <a:lnSpc>
                <a:spcPts val="1112"/>
              </a:lnSpc>
              <a:spcBef>
                <a:spcPts val="3303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71112" y="2117290"/>
            <a:ext cx="4667046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also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exponentiate</a:t>
            </a:r>
            <a:r>
              <a:rPr dirty="0" sz="1000" spc="1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efforts</a:t>
            </a:r>
            <a:r>
              <a:rPr dirty="0" sz="10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overseas</a:t>
            </a:r>
          </a:p>
          <a:p>
            <a:pPr marL="253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962551" y="2553791"/>
            <a:ext cx="82747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America’21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68717" y="2555474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1366" y="2678155"/>
            <a:ext cx="4664371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couple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conglomerates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Sony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strongly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pushed,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mammoth</a:t>
            </a:r>
            <a:r>
              <a:rPr dirty="0" sz="1000" spc="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IP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driven</a:t>
            </a:r>
            <a:r>
              <a:rPr dirty="0" sz="1000" spc="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acquisitions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space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904903" y="2803344"/>
            <a:ext cx="112779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48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Percentage</a:t>
            </a:r>
            <a:r>
              <a:rPr dirty="0" sz="1000" spc="-16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overseas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in</a:t>
            </a:r>
          </a:p>
          <a:p>
            <a:pPr marL="34747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2026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734106" y="2876220"/>
            <a:ext cx="10503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America</a:t>
            </a:r>
            <a:r>
              <a:rPr dirty="0" sz="1000" spc="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2026E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273763" y="2878416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57870" y="320233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28634" y="3202338"/>
            <a:ext cx="420636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07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e.g.</a:t>
            </a:r>
            <a:r>
              <a:rPr dirty="0" sz="1000" spc="5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  <a:r>
              <a:rPr dirty="0" sz="1000" spc="5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$68.7</a:t>
            </a:r>
            <a:r>
              <a:rPr dirty="0" sz="1000" spc="5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5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5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announcement</a:t>
            </a:r>
            <a:r>
              <a:rPr dirty="0" sz="1000" spc="5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Blizzard’s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(known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Warcraft)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002441" y="3425263"/>
            <a:ext cx="940444" cy="3786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SNUIJA+Arial-BoldMT"/>
                <a:cs typeface="SNUIJA+Arial-BoldMT"/>
              </a:rPr>
              <a:t>~28%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616595" y="3522214"/>
            <a:ext cx="1167624" cy="5017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59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Asia,</a:t>
            </a:r>
            <a:r>
              <a:rPr dirty="0" sz="1000" spc="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JPN’21</a:t>
            </a:r>
          </a:p>
          <a:p>
            <a:pPr marL="0" marR="0">
              <a:lnSpc>
                <a:spcPts val="1112"/>
              </a:lnSpc>
              <a:spcBef>
                <a:spcPts val="1475"/>
              </a:spcBef>
              <a:spcAft>
                <a:spcPts val="0"/>
              </a:spcAft>
            </a:pP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Asia,</a:t>
            </a:r>
            <a:r>
              <a:rPr dirty="0" sz="1000" spc="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JPN’26E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298366" y="3524302"/>
            <a:ext cx="486993" cy="5023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04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7%</a:t>
            </a:r>
          </a:p>
          <a:p>
            <a:pPr marL="0" marR="0">
              <a:lnSpc>
                <a:spcPts val="1112"/>
              </a:lnSpc>
              <a:spcBef>
                <a:spcPts val="148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6%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797131" y="3682728"/>
            <a:ext cx="48283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-9.0%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49348" y="3764443"/>
            <a:ext cx="4407170" cy="282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2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Bandai</a:t>
            </a:r>
            <a:r>
              <a:rPr dirty="0" sz="1100" spc="113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Namco’s</a:t>
            </a:r>
            <a:r>
              <a:rPr dirty="0" sz="1100" spc="14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Revenue</a:t>
            </a:r>
            <a:r>
              <a:rPr dirty="0" sz="1100" spc="13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Growth</a:t>
            </a:r>
            <a:r>
              <a:rPr dirty="0" sz="1100" spc="150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by</a:t>
            </a:r>
            <a:r>
              <a:rPr dirty="0" sz="1100" spc="169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Region</a:t>
            </a:r>
            <a:r>
              <a:rPr dirty="0" sz="1100" spc="134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100">
                <a:solidFill>
                  <a:srgbClr val="1f5fa0"/>
                </a:solidFill>
                <a:latin typeface="QHTJGD+SegoePrint-Bold"/>
                <a:cs typeface="QHTJGD+SegoePrint-Bold"/>
              </a:rPr>
              <a:t>Post-acquisition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86608" y="4159123"/>
            <a:ext cx="541129" cy="18445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15,000</a:t>
            </a:r>
          </a:p>
          <a:p>
            <a:pPr marL="0" marR="0">
              <a:lnSpc>
                <a:spcPts val="1112"/>
              </a:lnSpc>
              <a:spcBef>
                <a:spcPts val="325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10,000</a:t>
            </a:r>
          </a:p>
          <a:p>
            <a:pPr marL="70582" marR="0">
              <a:lnSpc>
                <a:spcPts val="1112"/>
              </a:lnSpc>
              <a:spcBef>
                <a:spcPts val="325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5,000</a:t>
            </a:r>
          </a:p>
          <a:p>
            <a:pPr marL="317747" marR="0">
              <a:lnSpc>
                <a:spcPts val="1112"/>
              </a:lnSpc>
              <a:spcBef>
                <a:spcPts val="320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473195" y="4209777"/>
            <a:ext cx="1083274" cy="3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+14.4%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+12.2%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736850" y="4209777"/>
            <a:ext cx="1272254" cy="3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JPN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+4.2%</a:t>
            </a:r>
          </a:p>
          <a:p>
            <a:pPr marL="0" marR="0">
              <a:lnSpc>
                <a:spcPts val="1112"/>
              </a:lnSpc>
              <a:spcBef>
                <a:spcPts val="475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+4.5%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189358" y="4209777"/>
            <a:ext cx="92212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630889" y="4490511"/>
            <a:ext cx="1463635" cy="1796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Rest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World’21</a:t>
            </a:r>
            <a:r>
              <a:rPr dirty="0" sz="1000" spc="7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2943955" y="4657452"/>
            <a:ext cx="51458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+6.2%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256335" y="4652689"/>
            <a:ext cx="37024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N/A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931495" y="4725416"/>
            <a:ext cx="5744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9,048.9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546772" y="4814457"/>
            <a:ext cx="12371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Rest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World’26E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929411" y="4816074"/>
            <a:ext cx="3352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963186" y="4873438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10.8%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893203" y="4987380"/>
            <a:ext cx="574431" cy="355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6,699.0</a:t>
            </a:r>
          </a:p>
          <a:p>
            <a:pPr marL="68121" marR="0">
              <a:lnSpc>
                <a:spcPts val="1112"/>
              </a:lnSpc>
              <a:spcBef>
                <a:spcPts val="276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7.9%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963186" y="4979818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10.4%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430701" y="5063935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6.4%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392362" y="5095642"/>
            <a:ext cx="440712" cy="3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7.4%</a:t>
            </a:r>
          </a:p>
          <a:p>
            <a:pPr marL="0" marR="0">
              <a:lnSpc>
                <a:spcPts val="10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7.0%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963186" y="545606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71.8%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089802" y="5460578"/>
            <a:ext cx="6938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Japan’21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972899" y="5460578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78%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924894" y="553537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77.7%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387931" y="5621066"/>
            <a:ext cx="48283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-7.6%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005684" y="5782880"/>
            <a:ext cx="7781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Japan’26E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537721" y="5782753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72%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961324" y="5824264"/>
            <a:ext cx="440712" cy="359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0.0%</a:t>
            </a:r>
          </a:p>
          <a:p>
            <a:pPr marL="2150" marR="0">
              <a:lnSpc>
                <a:spcPts val="1112"/>
              </a:lnSpc>
              <a:spcBef>
                <a:spcPts val="302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999674" y="5821089"/>
            <a:ext cx="44071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0.7%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960588" y="6003996"/>
            <a:ext cx="51816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2026E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421606" y="6256073"/>
            <a:ext cx="325960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(AppsFlyer.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10556522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Sources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Uses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2800" spc="-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generation,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~76%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  <a:r>
              <a:rPr dirty="0" sz="14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should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financed</a:t>
            </a:r>
            <a:r>
              <a:rPr dirty="0" sz="14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minimum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~10%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091" y="1153134"/>
            <a:ext cx="384171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Levering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Cash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Generation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Capabilities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1588" y="1152820"/>
            <a:ext cx="238494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Change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Cash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051" y="1489721"/>
            <a:ext cx="197063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2460" y="1489721"/>
            <a:ext cx="539526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fiscal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</a:t>
            </a:r>
            <a:r>
              <a:rPr dirty="0" sz="10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1,847.4</a:t>
            </a:r>
            <a:r>
              <a:rPr dirty="0" sz="10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equivalents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1,265.0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bringing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Company’s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total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cash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3,112.4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38963" y="1497444"/>
            <a:ext cx="897584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</a:p>
          <a:p>
            <a:pPr marL="47181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Equivalents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39230" y="1497444"/>
            <a:ext cx="835710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86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81" y="1870715"/>
            <a:ext cx="539458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$1,009.5</a:t>
            </a:r>
            <a:r>
              <a:rPr dirty="0" sz="1000" spc="9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Earnings</a:t>
            </a:r>
            <a:r>
              <a:rPr dirty="0" sz="1000" spc="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Before</a:t>
            </a:r>
            <a:r>
              <a:rPr dirty="0" sz="1000" spc="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Interest</a:t>
            </a:r>
            <a:r>
              <a:rPr dirty="0" sz="1000" spc="9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Taxes</a:t>
            </a:r>
            <a:r>
              <a:rPr dirty="0" sz="1000" spc="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Depreciation</a:t>
            </a:r>
            <a:r>
              <a:rPr dirty="0" sz="1000" spc="1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Amortization</a:t>
            </a:r>
            <a:r>
              <a:rPr dirty="0" sz="1000" spc="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(EBITDA)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representing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15.1%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EBITDA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margin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fiscal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97713" y="1950791"/>
            <a:ext cx="1067462" cy="708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048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Pre-transaction</a:t>
            </a:r>
          </a:p>
          <a:p>
            <a:pPr marL="0" marR="0">
              <a:lnSpc>
                <a:spcPts val="1112"/>
              </a:lnSpc>
              <a:spcBef>
                <a:spcPts val="30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Post-transaction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31990" y="195079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59.4%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02025" y="195079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40.6%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415495" y="1950791"/>
            <a:ext cx="5744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3,112.4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244924" y="2202217"/>
            <a:ext cx="5731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980.0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9799" y="2251709"/>
            <a:ext cx="196684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1954" y="2251709"/>
            <a:ext cx="530566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Additionally,</a:t>
            </a:r>
            <a:r>
              <a:rPr dirty="0" sz="10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fiscal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$546.9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operating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cashflow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61954" y="2480279"/>
            <a:ext cx="539500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Finally,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fiscal</a:t>
            </a:r>
            <a:r>
              <a:rPr dirty="0" sz="10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2021,</a:t>
            </a:r>
            <a:r>
              <a:rPr dirty="0" sz="10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</a:t>
            </a:r>
            <a:r>
              <a:rPr dirty="0" sz="1000" spc="16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182.9</a:t>
            </a:r>
            <a:r>
              <a:rPr dirty="0" sz="1000" spc="1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mm</a:t>
            </a:r>
            <a:r>
              <a:rPr dirty="0" sz="1000" spc="15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1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long-term</a:t>
            </a:r>
            <a:r>
              <a:rPr dirty="0" sz="1000" spc="1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debt</a:t>
            </a:r>
            <a:r>
              <a:rPr dirty="0" sz="1000" spc="17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00147" y="247940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40.7%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739856" y="2479401"/>
            <a:ext cx="51106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59.3%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553453" y="2479401"/>
            <a:ext cx="5744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2,132.4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61828" y="2632702"/>
            <a:ext cx="247730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0.2x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Debt/EBITDA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89546" y="2861273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61701" y="2861273"/>
            <a:ext cx="5396127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  <a:r>
              <a:rPr dirty="0" sz="10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margin,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operating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flow,</a:t>
            </a:r>
            <a:r>
              <a:rPr dirty="0" sz="100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debt-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to-equity</a:t>
            </a:r>
            <a:r>
              <a:rPr dirty="0" sz="1000" spc="1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ratio:</a:t>
            </a:r>
            <a:r>
              <a:rPr dirty="0" sz="1000" spc="2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propose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~3.3x</a:t>
            </a:r>
            <a:r>
              <a:rPr dirty="0" sz="1000" spc="2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Debt/EBITDA</a:t>
            </a:r>
            <a:r>
              <a:rPr dirty="0" sz="1000" spc="2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  <a:r>
              <a:rPr dirty="0" sz="1000" spc="2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~76%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491588" y="3098745"/>
            <a:ext cx="30829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Change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Long-term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Debt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89546" y="3394690"/>
            <a:ext cx="196685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61701" y="3394690"/>
            <a:ext cx="539399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remaining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~24%</a:t>
            </a:r>
            <a:r>
              <a:rPr dirty="0" sz="1000" spc="19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1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cash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597664" y="3685969"/>
            <a:ext cx="1067462" cy="665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704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Pre-transaction</a:t>
            </a:r>
          </a:p>
          <a:p>
            <a:pPr marL="0" marR="0">
              <a:lnSpc>
                <a:spcPts val="1112"/>
              </a:lnSpc>
              <a:spcBef>
                <a:spcPts val="271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Post-transaction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818564" y="3687361"/>
            <a:ext cx="4689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182.9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32359" y="3687993"/>
            <a:ext cx="11843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Debt/EBITDA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61701" y="3775684"/>
            <a:ext cx="5394356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Debt/EBITDA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chosen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IRR</a:t>
            </a:r>
            <a:r>
              <a:rPr dirty="0" sz="1000" spc="9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9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10.0%,</a:t>
            </a:r>
            <a:r>
              <a:rPr dirty="0" sz="1000" spc="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indicator</a:t>
            </a:r>
            <a:r>
              <a:rPr dirty="0" sz="10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10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decisions.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RoE</a:t>
            </a:r>
            <a:r>
              <a:rPr dirty="0" sz="1000" spc="1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10.2%,</a:t>
            </a:r>
            <a:r>
              <a:rPr dirty="0" sz="1000" spc="1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assume</a:t>
            </a:r>
            <a:r>
              <a:rPr dirty="0" sz="10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similar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191584" y="3913390"/>
            <a:ext cx="67824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$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3,154.9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61827" y="4080530"/>
            <a:ext cx="196757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hurdle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465808" y="4112205"/>
            <a:ext cx="180695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  <a:r>
              <a:rPr dirty="0" sz="800" spc="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details</a:t>
            </a:r>
            <a:r>
              <a:rPr dirty="0" sz="800" spc="3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800" spc="1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Appendix</a:t>
            </a:r>
            <a:r>
              <a:rPr dirty="0" sz="800" spc="1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Slide</a:t>
            </a:r>
            <a:r>
              <a:rPr dirty="0" sz="800" spc="36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MRHQWO+Arial-BoldItalicMT"/>
                <a:cs typeface="MRHQWO+Arial-BoldItalicMT"/>
              </a:rPr>
              <a:t>92: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494285" y="4181691"/>
            <a:ext cx="125907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~3.3x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Debt/EBITDA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380534" y="4171698"/>
            <a:ext cx="5744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3,337.9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339296" y="4234122"/>
            <a:ext cx="205979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Transaction</a:t>
            </a:r>
            <a:r>
              <a:rPr dirty="0" sz="800" spc="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Expected</a:t>
            </a:r>
            <a:r>
              <a:rPr dirty="0" sz="8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Returns</a:t>
            </a:r>
            <a:r>
              <a:rPr dirty="0" sz="80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800">
                <a:solidFill>
                  <a:srgbClr val="000000"/>
                </a:solidFill>
                <a:latin typeface="DKQSAH+Arial-ItalicMT"/>
                <a:cs typeface="DKQSAH+Arial-ItalicMT"/>
              </a:rPr>
              <a:t>Calculation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34698" y="4306684"/>
            <a:ext cx="392269" cy="3037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Calibri"/>
                <a:cs typeface="Calibri"/>
              </a:rPr>
              <a:t>IRR</a:t>
            </a:r>
          </a:p>
          <a:p>
            <a:pPr marL="0" marR="0">
              <a:lnSpc>
                <a:spcPts val="1001"/>
              </a:lnSpc>
              <a:spcBef>
                <a:spcPts val="89"/>
              </a:spcBef>
              <a:spcAft>
                <a:spcPts val="0"/>
              </a:spcAft>
            </a:pPr>
            <a:r>
              <a:rPr dirty="0" sz="800" spc="11">
                <a:solidFill>
                  <a:srgbClr val="000000"/>
                </a:solidFill>
                <a:latin typeface="Calibri"/>
                <a:cs typeface="Calibri"/>
              </a:rPr>
              <a:t>MOIC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119805" y="4306684"/>
            <a:ext cx="418419" cy="3037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6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20">
                <a:solidFill>
                  <a:srgbClr val="000000"/>
                </a:solidFill>
                <a:latin typeface="Calibri"/>
                <a:cs typeface="Calibri"/>
              </a:rPr>
              <a:t>10.0%</a:t>
            </a:r>
          </a:p>
          <a:p>
            <a:pPr marL="30643" marR="0">
              <a:lnSpc>
                <a:spcPts val="1001"/>
              </a:lnSpc>
              <a:spcBef>
                <a:spcPts val="89"/>
              </a:spcBef>
              <a:spcAft>
                <a:spcPts val="0"/>
              </a:spcAft>
            </a:pPr>
            <a:r>
              <a:rPr dirty="0" sz="800" spc="20">
                <a:solidFill>
                  <a:srgbClr val="000000"/>
                </a:solidFill>
                <a:latin typeface="Calibri"/>
                <a:cs typeface="Calibri"/>
              </a:rPr>
              <a:t>1.36x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847651" y="4406597"/>
            <a:ext cx="1360084" cy="312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dirty="0" sz="8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50" b="1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850" spc="2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50" spc="-12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8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50" b="1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</a:p>
          <a:p>
            <a:pPr marL="482913" marR="0">
              <a:lnSpc>
                <a:spcPts val="1024"/>
              </a:lnSpc>
              <a:spcBef>
                <a:spcPts val="161"/>
              </a:spcBef>
              <a:spcAft>
                <a:spcPts val="0"/>
              </a:spcAft>
            </a:pPr>
            <a:r>
              <a:rPr dirty="0" sz="850" b="1">
                <a:solidFill>
                  <a:srgbClr val="000000"/>
                </a:solidFill>
                <a:latin typeface="Calibri"/>
                <a:cs typeface="Calibri"/>
              </a:rPr>
              <a:t>Debt/EBITDA'21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226761" y="4707671"/>
            <a:ext cx="319148" cy="3125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ffc000"/>
                </a:solidFill>
                <a:latin typeface="Calibri"/>
                <a:cs typeface="Calibri"/>
              </a:rPr>
              <a:t>0.1</a:t>
            </a:r>
          </a:p>
          <a:p>
            <a:pPr marL="12687" marR="0">
              <a:lnSpc>
                <a:spcPts val="1024"/>
              </a:lnSpc>
              <a:spcBef>
                <a:spcPts val="161"/>
              </a:spcBef>
              <a:spcAft>
                <a:spcPts val="0"/>
              </a:spcAft>
            </a:pPr>
            <a:r>
              <a:rPr dirty="0" sz="850" spc="18" b="1">
                <a:solidFill>
                  <a:srgbClr val="000000"/>
                </a:solidFill>
                <a:latin typeface="Calibri"/>
                <a:cs typeface="Calibri"/>
              </a:rPr>
              <a:t>IRR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659522" y="4707671"/>
            <a:ext cx="393260" cy="31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3.21x</a:t>
            </a:r>
          </a:p>
          <a:p>
            <a:pPr marL="25161" marR="0">
              <a:lnSpc>
                <a:spcPts val="1037"/>
              </a:lnSpc>
              <a:spcBef>
                <a:spcPts val="151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6.6%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205192" y="4707671"/>
            <a:ext cx="393260" cy="31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3.26x</a:t>
            </a:r>
          </a:p>
          <a:p>
            <a:pPr marL="25161" marR="0">
              <a:lnSpc>
                <a:spcPts val="1037"/>
              </a:lnSpc>
              <a:spcBef>
                <a:spcPts val="151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8.3%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4675590" y="4707671"/>
            <a:ext cx="424606" cy="31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346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3.31x</a:t>
            </a:r>
          </a:p>
          <a:p>
            <a:pPr marL="0" marR="0">
              <a:lnSpc>
                <a:spcPts val="1037"/>
              </a:lnSpc>
              <a:spcBef>
                <a:spcPts val="151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10.0%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177333" y="4707671"/>
            <a:ext cx="424606" cy="31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346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3.36x</a:t>
            </a:r>
          </a:p>
          <a:p>
            <a:pPr marL="0" marR="0">
              <a:lnSpc>
                <a:spcPts val="1037"/>
              </a:lnSpc>
              <a:spcBef>
                <a:spcPts val="151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11.9%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679076" y="4707671"/>
            <a:ext cx="424606" cy="311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346" marR="0">
              <a:lnSpc>
                <a:spcPts val="1024"/>
              </a:lnSpc>
              <a:spcBef>
                <a:spcPts val="0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3.41x</a:t>
            </a:r>
          </a:p>
          <a:p>
            <a:pPr marL="0" marR="0">
              <a:lnSpc>
                <a:spcPts val="1037"/>
              </a:lnSpc>
              <a:spcBef>
                <a:spcPts val="151"/>
              </a:spcBef>
              <a:spcAft>
                <a:spcPts val="0"/>
              </a:spcAft>
            </a:pPr>
            <a:r>
              <a:rPr dirty="0" sz="850">
                <a:solidFill>
                  <a:srgbClr val="000000"/>
                </a:solidFill>
                <a:latin typeface="Calibri"/>
                <a:cs typeface="Calibri"/>
              </a:rPr>
              <a:t>13.9%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491588" y="4758265"/>
            <a:ext cx="201494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Debt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Amortization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Schedule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38091" y="4873806"/>
            <a:ext cx="209843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Transaction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Sources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Uses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393421" y="508079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565632" y="5080791"/>
            <a:ext cx="528936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loan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should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issued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8-10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amortization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lesser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44649" y="5228933"/>
            <a:ext cx="569913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Sources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3570613" y="5228933"/>
            <a:ext cx="409649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1" b="1">
                <a:solidFill>
                  <a:srgbClr val="ffffff"/>
                </a:solidFill>
                <a:latin typeface="Calibri"/>
                <a:cs typeface="Calibri"/>
              </a:rPr>
              <a:t>Uses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44649" y="5404168"/>
            <a:ext cx="407993" cy="371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2">
                <a:solidFill>
                  <a:srgbClr val="000000"/>
                </a:solidFill>
                <a:latin typeface="Calibri"/>
                <a:cs typeface="Calibri"/>
              </a:rPr>
              <a:t>Cash</a:t>
            </a:r>
          </a:p>
          <a:p>
            <a:pPr marL="60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1665700" y="5418669"/>
            <a:ext cx="349964" cy="352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36">
                <a:solidFill>
                  <a:srgbClr val="000000"/>
                </a:solidFill>
                <a:latin typeface="Calibri"/>
                <a:cs typeface="Calibri"/>
              </a:rPr>
              <a:t>24%</a:t>
            </a:r>
          </a:p>
          <a:p>
            <a:pPr marL="0" marR="0">
              <a:lnSpc>
                <a:spcPts val="1098"/>
              </a:lnSpc>
              <a:spcBef>
                <a:spcPts val="281"/>
              </a:spcBef>
              <a:spcAft>
                <a:spcPts val="0"/>
              </a:spcAft>
            </a:pPr>
            <a:r>
              <a:rPr dirty="0" sz="900" spc="-36">
                <a:solidFill>
                  <a:srgbClr val="000000"/>
                </a:solidFill>
                <a:latin typeface="Calibri"/>
                <a:cs typeface="Calibri"/>
              </a:rPr>
              <a:t>76%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427680" y="5404160"/>
            <a:ext cx="553811" cy="3714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1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980.0</a:t>
            </a:r>
          </a:p>
          <a:p>
            <a:pPr marL="0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3,154.9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570673" y="5404160"/>
            <a:ext cx="1039277" cy="371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4">
                <a:solidFill>
                  <a:srgbClr val="000000"/>
                </a:solidFill>
                <a:latin typeface="Calibri"/>
                <a:cs typeface="Calibri"/>
              </a:rPr>
              <a:t>Acquisition</a:t>
            </a:r>
            <a:r>
              <a:rPr dirty="0" sz="10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000000"/>
                </a:solidFill>
                <a:latin typeface="Calibri"/>
                <a:cs typeface="Calibri"/>
              </a:rPr>
              <a:t>Price</a:t>
            </a:r>
          </a:p>
          <a:p>
            <a:pPr marL="33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Transaction</a:t>
            </a:r>
            <a:r>
              <a:rPr dirty="0" sz="10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cost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529001" y="5404160"/>
            <a:ext cx="553812" cy="371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4,094.0</a:t>
            </a:r>
          </a:p>
          <a:p>
            <a:pPr marL="167573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40.9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972695" y="5593894"/>
            <a:ext cx="378818" cy="1776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20">
                <a:solidFill>
                  <a:srgbClr val="4472c4"/>
                </a:solidFill>
                <a:latin typeface="Calibri"/>
                <a:cs typeface="Calibri"/>
              </a:rPr>
              <a:t>1.0%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44663" y="5777413"/>
            <a:ext cx="426842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420086" y="5777413"/>
            <a:ext cx="561324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4,135.0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570627" y="5777413"/>
            <a:ext cx="426842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521312" y="5777413"/>
            <a:ext cx="561325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4,135.0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55477" y="6164884"/>
            <a:ext cx="3703756" cy="2043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7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1024" marR="0">
              <a:lnSpc>
                <a:spcPts val="563"/>
              </a:lnSpc>
              <a:spcBef>
                <a:spcPts val="129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(Integrated</a:t>
            </a:r>
            <a:r>
              <a:rPr dirty="0" sz="500" spc="-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491588" y="6205771"/>
            <a:ext cx="4127490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Numbers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only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considers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Namco‘s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financials,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numbers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take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account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combined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companies,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03419" y="2539035"/>
            <a:ext cx="606256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pc="-442">
                <a:solidFill>
                  <a:srgbClr val="ffffff"/>
                </a:solidFill>
                <a:latin typeface="HMFTPS+ArialMT"/>
                <a:cs typeface="HMFTPS+ArialMT"/>
              </a:rPr>
              <a:t>V.</a:t>
            </a:r>
            <a:r>
              <a:rPr dirty="0" sz="4800" spc="189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Alternative</a:t>
            </a:r>
            <a:r>
              <a:rPr dirty="0" sz="4800" spc="4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81118" y="3750598"/>
            <a:ext cx="2580916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-33">
                <a:solidFill>
                  <a:srgbClr val="ffffff"/>
                </a:solidFill>
                <a:latin typeface="HMFTPS+ArialMT"/>
                <a:cs typeface="HMFTPS+ArialMT"/>
              </a:rPr>
              <a:t>Taking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broader</a:t>
            </a:r>
            <a:r>
              <a:rPr dirty="0" sz="2000" spc="-3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look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75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52103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satisfy</a:t>
            </a:r>
            <a:r>
              <a:rPr dirty="0" sz="28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Namcos’</a:t>
            </a:r>
            <a:r>
              <a:rPr dirty="0" sz="2800" spc="-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goals?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plan,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targets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space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62324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fulfill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IP-Axis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key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87843" y="990018"/>
            <a:ext cx="1118284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Strategic</a:t>
            </a:r>
            <a:r>
              <a:rPr dirty="0" sz="12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Fit</a:t>
            </a:r>
            <a:r>
              <a:rPr dirty="0" sz="12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/</a:t>
            </a:r>
          </a:p>
          <a:p>
            <a:pPr marL="10668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Relevance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66517" y="990497"/>
            <a:ext cx="900096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147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16752" y="976778"/>
            <a:ext cx="948630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Three-Year</a:t>
            </a:r>
          </a:p>
          <a:p>
            <a:pPr marL="147828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Impact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2012" y="1068610"/>
            <a:ext cx="97782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5">
                <a:solidFill>
                  <a:srgbClr val="1f5fa0"/>
                </a:solidFill>
                <a:latin typeface="SNUIJA+Arial-BoldMT"/>
                <a:cs typeface="SNUIJA+Arial-BoldMT"/>
              </a:rPr>
              <a:t>Target</a:t>
            </a:r>
            <a:r>
              <a:rPr dirty="0" sz="12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1">
                <a:solidFill>
                  <a:srgbClr val="1f5fa0"/>
                </a:solidFill>
                <a:latin typeface="SNUIJA+Arial-BoldMT"/>
                <a:cs typeface="SNUIJA+Arial-BoldMT"/>
              </a:rPr>
              <a:t>Area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45059" y="1068610"/>
            <a:ext cx="86656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Examples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29485" y="1071463"/>
            <a:ext cx="49166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Pros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167442" y="1071068"/>
            <a:ext cx="5602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Risks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73715" y="1094453"/>
            <a:ext cx="533400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08796" y="1362688"/>
            <a:ext cx="3440955" cy="4866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•Targeting</a:t>
            </a:r>
            <a:r>
              <a:rPr dirty="0" sz="7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  <a:r>
              <a:rPr dirty="0" sz="7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7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7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70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700" spc="7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700" spc="2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7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targets</a:t>
            </a:r>
            <a:r>
              <a:rPr dirty="0" sz="700" spc="1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need</a:t>
            </a:r>
            <a:r>
              <a:rPr dirty="0" sz="7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5" marR="0">
              <a:lnSpc>
                <a:spcPts val="777"/>
              </a:lnSpc>
              <a:spcBef>
                <a:spcPts val="2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700" spc="4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fulfill</a:t>
            </a:r>
            <a:r>
              <a:rPr dirty="0" sz="7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700" spc="4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  <a:r>
              <a:rPr dirty="0" sz="7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700" spc="7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carefully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chosen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</a:p>
          <a:p>
            <a:pPr marL="93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  <a:r>
              <a:rPr dirty="0" sz="7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expanding</a:t>
            </a:r>
            <a:r>
              <a:rPr dirty="0" sz="700" spc="3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7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geographical</a:t>
            </a:r>
            <a:r>
              <a:rPr dirty="0" sz="700" spc="7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7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7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longevity</a:t>
            </a:r>
            <a:r>
              <a:rPr dirty="0" sz="7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70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181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7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700" spc="4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700" spc="4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7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 spc="4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66279" y="1607515"/>
            <a:ext cx="149809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12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45441" y="1739149"/>
            <a:ext cx="151223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Demon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Slayer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might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short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lived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08889" y="1826730"/>
            <a:ext cx="1773789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7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1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obtain</a:t>
            </a:r>
            <a:r>
              <a:rPr dirty="0" sz="7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7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7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7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45441" y="1891537"/>
            <a:ext cx="1703856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established</a:t>
            </a:r>
            <a:r>
              <a:rPr dirty="0" sz="7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Dragon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Ball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financially</a:t>
            </a:r>
            <a:r>
              <a:rPr dirty="0" sz="7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unfeasible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608796" y="2147962"/>
            <a:ext cx="3489572" cy="3810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Acquiring</a:t>
            </a:r>
            <a:r>
              <a:rPr dirty="0" sz="7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 spc="1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well-regarded</a:t>
            </a:r>
            <a:r>
              <a:rPr dirty="0" sz="7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name</a:t>
            </a:r>
            <a:r>
              <a:rPr dirty="0" sz="7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700" spc="1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7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7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7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</a:p>
          <a:p>
            <a:pPr marL="12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7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7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allows</a:t>
            </a:r>
            <a:r>
              <a:rPr dirty="0" sz="7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7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700" spc="3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700" spc="2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700" spc="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7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pose</a:t>
            </a:r>
            <a:r>
              <a:rPr dirty="0" sz="7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difficult,</a:t>
            </a:r>
          </a:p>
          <a:p>
            <a:pPr marL="12" marR="0">
              <a:lnSpc>
                <a:spcPts val="77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7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7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7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7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16247" y="2336073"/>
            <a:ext cx="99610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2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345352" y="2373538"/>
            <a:ext cx="125554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cultural</a:t>
            </a:r>
            <a:r>
              <a:rPr dirty="0" sz="7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level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17187" y="2518953"/>
            <a:ext cx="119448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2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/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Talent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608808" y="2504938"/>
            <a:ext cx="53633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audiences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345352" y="2524423"/>
            <a:ext cx="175301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7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7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development</a:t>
            </a:r>
            <a:r>
              <a:rPr dirty="0" sz="7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takes</a:t>
            </a:r>
            <a:r>
              <a:rPr dirty="0" sz="700" spc="2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608808" y="2638714"/>
            <a:ext cx="2067480" cy="1539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70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7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7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700" spc="1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strongest</a:t>
            </a:r>
            <a:r>
              <a:rPr dirty="0" sz="7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665419" y="2638714"/>
            <a:ext cx="26179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2-3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36694" y="2638714"/>
            <a:ext cx="40478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years),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349661" y="2638714"/>
            <a:ext cx="463154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delaying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820614" y="2638714"/>
            <a:ext cx="258704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608897" y="2768611"/>
            <a:ext cx="144159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7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segments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345351" y="2751502"/>
            <a:ext cx="113606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quantifiable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608685" y="2945645"/>
            <a:ext cx="1820193" cy="475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700" spc="6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700" spc="5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700" spc="5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spc="-14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700" spc="6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Axis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strategy,</a:t>
            </a:r>
            <a:r>
              <a:rPr dirty="0" sz="7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7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7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700" spc="1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7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outlining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7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7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7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</a:p>
          <a:p>
            <a:pPr marL="89" marR="0">
              <a:lnSpc>
                <a:spcPts val="777"/>
              </a:lnSpc>
              <a:spcBef>
                <a:spcPts val="6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7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7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7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IP’s.</a:t>
            </a:r>
            <a:r>
              <a:rPr dirty="0" sz="7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Therefore,</a:t>
            </a:r>
            <a:r>
              <a:rPr dirty="0" sz="7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another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345351" y="2983177"/>
            <a:ext cx="1721107" cy="362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VR/Metaverse</a:t>
            </a:r>
            <a:r>
              <a:rPr dirty="0" sz="700" spc="4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700" spc="4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700" spc="4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mainstream</a:t>
            </a:r>
            <a:r>
              <a:rPr dirty="0" sz="700" spc="5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700" spc="5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yet,</a:t>
            </a:r>
            <a:r>
              <a:rPr dirty="0" sz="700" spc="5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5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adaptability</a:t>
            </a:r>
            <a:r>
              <a:rPr dirty="0" sz="7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rates</a:t>
            </a:r>
            <a:r>
              <a:rPr dirty="0" sz="7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6863307" y="2983177"/>
            <a:ext cx="18250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05935" y="3155635"/>
            <a:ext cx="1415796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1919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Reality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/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345351" y="3359639"/>
            <a:ext cx="1720562" cy="363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Quantifiable</a:t>
            </a:r>
            <a:r>
              <a:rPr dirty="0" sz="7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7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700" spc="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7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delayed</a:t>
            </a:r>
          </a:p>
          <a:p>
            <a:pPr marL="0" marR="0">
              <a:lnSpc>
                <a:spcPts val="77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until</a:t>
            </a:r>
            <a:r>
              <a:rPr dirty="0" sz="7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VR/AR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barriers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lowered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608774" y="3398300"/>
            <a:ext cx="1432949" cy="362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7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7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7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700" spc="13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focusing</a:t>
            </a:r>
            <a:r>
              <a:rPr dirty="0" sz="700" spc="13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infrastructure</a:t>
            </a:r>
            <a:r>
              <a:rPr dirty="0" sz="7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934655" y="3398300"/>
            <a:ext cx="18250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004750" y="3398300"/>
            <a:ext cx="405965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19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VR/AR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345263" y="3776142"/>
            <a:ext cx="1705903" cy="475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7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Animated</a:t>
            </a:r>
            <a:r>
              <a:rPr dirty="0" sz="7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7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7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part</a:t>
            </a:r>
            <a:r>
              <a:rPr dirty="0" sz="7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equation,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7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7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7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drive</a:t>
            </a:r>
            <a:r>
              <a:rPr dirty="0" sz="7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user</a:t>
            </a:r>
            <a:r>
              <a:rPr dirty="0" sz="700" spc="3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  <a:r>
              <a:rPr dirty="0" sz="700" spc="3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88" marR="0">
              <a:lnSpc>
                <a:spcPts val="777"/>
              </a:lnSpc>
              <a:spcBef>
                <a:spcPts val="6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608613" y="3811819"/>
            <a:ext cx="1807819" cy="362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3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Acquiring</a:t>
            </a:r>
          </a:p>
          <a:p>
            <a:pPr marL="177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7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works</a:t>
            </a:r>
            <a:r>
              <a:rPr dirty="0" sz="7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7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domestic</a:t>
            </a:r>
            <a:r>
              <a:rPr dirty="0" sz="7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7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096449" y="3811819"/>
            <a:ext cx="182509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207734" y="3811819"/>
            <a:ext cx="1210466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70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7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24223" y="4065844"/>
            <a:ext cx="1380744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608524" y="4188280"/>
            <a:ext cx="1807907" cy="363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•Acquiring</a:t>
            </a:r>
            <a:r>
              <a:rPr dirty="0" sz="7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700" spc="1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7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700" spc="1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producing</a:t>
            </a:r>
          </a:p>
          <a:p>
            <a:pPr marL="0" marR="0">
              <a:lnSpc>
                <a:spcPts val="77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globally</a:t>
            </a:r>
            <a:r>
              <a:rPr dirty="0" sz="7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appealing</a:t>
            </a:r>
            <a:r>
              <a:rPr dirty="0" sz="7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7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7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89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boost</a:t>
            </a:r>
            <a:r>
              <a:rPr dirty="0" sz="7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7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7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345352" y="4266895"/>
            <a:ext cx="1704299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7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7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7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stem</a:t>
            </a:r>
            <a:r>
              <a:rPr dirty="0" sz="7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7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Games,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624890" y="4560268"/>
            <a:ext cx="3432729" cy="263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Instead</a:t>
            </a:r>
            <a:r>
              <a:rPr dirty="0" sz="7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acquisitions,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7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7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pursue</a:t>
            </a:r>
            <a:r>
              <a:rPr dirty="0" sz="7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Partnerships</a:t>
            </a:r>
            <a:r>
              <a:rPr dirty="0" sz="7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allows</a:t>
            </a:r>
            <a:r>
              <a:rPr dirty="0" sz="7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7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production</a:t>
            </a:r>
            <a:r>
              <a:rPr dirty="0" sz="7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5" marR="0">
              <a:lnSpc>
                <a:spcPts val="777"/>
              </a:lnSpc>
              <a:spcBef>
                <a:spcPts val="1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  <a:r>
              <a:rPr dirty="0" sz="7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partnerships</a:t>
            </a:r>
            <a:r>
              <a:rPr dirty="0" sz="7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alliances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7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big</a:t>
            </a:r>
            <a:r>
              <a:rPr dirty="0" sz="7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licensed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content,</a:t>
            </a:r>
            <a:r>
              <a:rPr dirty="0" sz="7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restricts</a:t>
            </a:r>
            <a:r>
              <a:rPr dirty="0" sz="7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freedom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70806" y="4711552"/>
            <a:ext cx="1284401" cy="574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6804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Other: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 spc="-39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2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/</a:t>
            </a:r>
          </a:p>
          <a:p>
            <a:pPr marL="138684" marR="0">
              <a:lnSpc>
                <a:spcPts val="1340"/>
              </a:lnSpc>
              <a:spcBef>
                <a:spcPts val="9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Partnerships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624817" y="4799678"/>
            <a:ext cx="1815142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7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gaming/VR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SONY,</a:t>
            </a:r>
            <a:r>
              <a:rPr dirty="0" sz="7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prepare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7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336513" y="4823941"/>
            <a:ext cx="1719309" cy="3639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7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7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7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7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  <a:r>
              <a:rPr dirty="0" sz="7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requires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impactful</a:t>
            </a:r>
            <a:r>
              <a:rPr dirty="0" sz="7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aggressive</a:t>
            </a:r>
            <a:r>
              <a:rPr dirty="0" sz="7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7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/</a:t>
            </a:r>
          </a:p>
          <a:p>
            <a:pPr marL="87" marR="0">
              <a:lnSpc>
                <a:spcPts val="777"/>
              </a:lnSpc>
              <a:spcBef>
                <a:spcPts val="12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Lack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spc="-14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7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624817" y="5064855"/>
            <a:ext cx="1815391" cy="3624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7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7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7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 spc="2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Asmodee</a:t>
            </a:r>
            <a:r>
              <a:rPr dirty="0" sz="700" spc="7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700" spc="7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700" spc="7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</a:p>
          <a:p>
            <a:pPr marL="88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7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7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7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“Catan?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336601" y="5201905"/>
            <a:ext cx="1719309" cy="2496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•Horizontal</a:t>
            </a:r>
            <a:r>
              <a:rPr dirty="0" sz="70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7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raises</a:t>
            </a:r>
            <a:r>
              <a:rPr dirty="0" sz="7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anti-trust</a:t>
            </a:r>
          </a:p>
          <a:p>
            <a:pPr marL="0" marR="0">
              <a:lnSpc>
                <a:spcPts val="777"/>
              </a:lnSpc>
              <a:spcBef>
                <a:spcPts val="11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concerns</a:t>
            </a:r>
            <a:r>
              <a:rPr dirty="0" sz="7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won’t</a:t>
            </a:r>
            <a:r>
              <a:rPr dirty="0" sz="7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status-quo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367900" y="5561873"/>
            <a:ext cx="1335541" cy="563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Post-Acquisition</a:t>
            </a:r>
            <a:r>
              <a:rPr dirty="0" sz="7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leadership,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culture,</a:t>
            </a:r>
            <a:r>
              <a:rPr dirty="0" sz="7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</a:p>
          <a:p>
            <a:pPr marL="0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perception)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feasible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levering</a:t>
            </a:r>
            <a:r>
              <a:rPr dirty="0" sz="7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7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639586" y="5585022"/>
            <a:ext cx="1725702" cy="6702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700" spc="2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well-established</a:t>
            </a:r>
            <a:r>
              <a:rPr dirty="0" sz="7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 spc="-14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7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88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loyal</a:t>
            </a:r>
            <a:r>
              <a:rPr dirty="0" sz="7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7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  <a:p>
            <a:pPr marL="88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Mature</a:t>
            </a:r>
            <a:r>
              <a:rPr dirty="0" sz="7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7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</a:p>
          <a:p>
            <a:pPr marL="88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7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footprint</a:t>
            </a:r>
          </a:p>
          <a:p>
            <a:pPr marL="0" marR="0">
              <a:lnSpc>
                <a:spcPts val="777"/>
              </a:lnSpc>
              <a:spcBef>
                <a:spcPts val="1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700" spc="5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700" spc="5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700" spc="5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700" spc="5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88" marR="0">
              <a:lnSpc>
                <a:spcPts val="777"/>
              </a:lnSpc>
              <a:spcBef>
                <a:spcPts val="62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7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367900" y="6095319"/>
            <a:ext cx="1248475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  <a:r>
              <a:rPr dirty="0" sz="7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7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55144" y="6262360"/>
            <a:ext cx="708357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(Tilt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Five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(Phaser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Lock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Interactive,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(Wevr,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(Ufotable,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(NCSoft,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(FromSoftware,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Project,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(4A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Games,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(AnimeNewsNetwork,</a:t>
            </a:r>
            <a:r>
              <a:rPr dirty="0" sz="500" spc="-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76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358419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2800" spc="-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Alternatives</a:t>
            </a:r>
            <a:r>
              <a:rPr dirty="0" sz="2800" spc="-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Analysis:</a:t>
            </a:r>
            <a:r>
              <a:rPr dirty="0" sz="2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targets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  <a:r>
              <a:rPr dirty="0" sz="14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lens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IP-Axis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strategy,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few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combination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14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strength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280401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possesses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97848" y="976778"/>
            <a:ext cx="1178509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63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Entertainment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9917" y="1068610"/>
            <a:ext cx="8467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Company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33850" y="1068610"/>
            <a:ext cx="114698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IP/Franchises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220708" y="1071463"/>
            <a:ext cx="83016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16407" y="1078160"/>
            <a:ext cx="50809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39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26459" y="1081458"/>
            <a:ext cx="102468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Amusement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255297" y="1110790"/>
            <a:ext cx="111802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2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77276" y="1101203"/>
            <a:ext cx="96329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200" spc="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Strength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345319" y="1519227"/>
            <a:ext cx="2623839" cy="396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Polish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founded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2002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Witcher</a:t>
            </a:r>
            <a:r>
              <a:rPr dirty="0" sz="8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(games,</a:t>
            </a:r>
            <a:r>
              <a:rPr dirty="0" sz="8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shows,</a:t>
            </a:r>
            <a:r>
              <a:rPr dirty="0" sz="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movies),</a:t>
            </a:r>
            <a:r>
              <a:rPr dirty="0" sz="8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8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books,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phenomenon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345319" y="1884978"/>
            <a:ext cx="197400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Collaboration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Netflix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“Witchercon”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345216" y="2247563"/>
            <a:ext cx="2322517" cy="517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Ukrainian-Maltese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8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</a:p>
          <a:p>
            <a:pPr marL="102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Built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book-series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post-apocalyptic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scene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Mature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First-Person</a:t>
            </a:r>
            <a:r>
              <a:rPr dirty="0" sz="8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Shooter</a:t>
            </a:r>
            <a:r>
              <a:rPr dirty="0" sz="8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345216" y="3009294"/>
            <a:ext cx="2613935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Publisher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diverse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MMORPG</a:t>
            </a:r>
          </a:p>
          <a:p>
            <a:pPr marL="102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fully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8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ArenaNet)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Community,</a:t>
            </a:r>
            <a:r>
              <a:rPr dirty="0" sz="8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Pay-2-Earn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NFT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leaning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games:</a:t>
            </a:r>
            <a:r>
              <a:rPr dirty="0" sz="8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Guild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Wars</a:t>
            </a:r>
            <a:r>
              <a:rPr dirty="0" sz="8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345319" y="3771816"/>
            <a:ext cx="2622886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8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8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renowned</a:t>
            </a:r>
            <a:r>
              <a:rPr dirty="0" sz="8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“Souls”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Recently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released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“Elden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Ring”,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8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critically</a:t>
            </a:r>
            <a:r>
              <a:rPr dirty="0" sz="8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acclaimed</a:t>
            </a:r>
            <a:r>
              <a:rPr dirty="0" sz="8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Publisher:</a:t>
            </a:r>
            <a:r>
              <a:rPr dirty="0" sz="8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45319" y="4381401"/>
            <a:ext cx="245799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Licensing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figures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boardgames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345368" y="4656559"/>
            <a:ext cx="2728788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Respected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acclaimed</a:t>
            </a:r>
            <a:r>
              <a:rPr dirty="0" sz="8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8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Demon</a:t>
            </a:r>
            <a:r>
              <a:rPr dirty="0" sz="80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Slayer</a:t>
            </a:r>
            <a:r>
              <a:rPr dirty="0" sz="8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8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8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2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fastest</a:t>
            </a:r>
            <a:r>
              <a:rPr dirty="0" sz="800" spc="2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8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</a:p>
          <a:p>
            <a:pPr marL="204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Solely</a:t>
            </a:r>
            <a:r>
              <a:rPr dirty="0" sz="800" spc="1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focusing</a:t>
            </a:r>
            <a:r>
              <a:rPr dirty="0" sz="8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8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therefore</a:t>
            </a:r>
            <a:r>
              <a:rPr dirty="0" sz="8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8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many</a:t>
            </a:r>
          </a:p>
          <a:p>
            <a:pPr marL="203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touchpoints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345368" y="5605618"/>
            <a:ext cx="2728450" cy="517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Strongest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fit,</a:t>
            </a:r>
            <a:r>
              <a:rPr dirty="0" sz="8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  <a:p>
            <a:pPr marL="53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Touchpoint</a:t>
            </a:r>
            <a:r>
              <a:rPr dirty="0" sz="8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8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segments,</a:t>
            </a:r>
            <a:r>
              <a:rPr dirty="0" sz="8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8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8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leveraged</a:t>
            </a:r>
          </a:p>
          <a:p>
            <a:pPr marL="155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8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8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unit</a:t>
            </a:r>
            <a:r>
              <a:rPr dirty="0" sz="8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8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nurture</a:t>
            </a:r>
            <a:r>
              <a:rPr dirty="0" sz="8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novel</a:t>
            </a:r>
            <a:r>
              <a:rPr dirty="0" sz="8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8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53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5144" y="6262360"/>
            <a:ext cx="708357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(Tilt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Five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(Phaser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Lock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Interactive,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(Wevr,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(Ufotable,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(NCSoft,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(FromSoftware,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Project,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(4A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Games,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(AnimeNewsNetwork,</a:t>
            </a:r>
            <a:r>
              <a:rPr dirty="0" sz="500" spc="-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30096" y="652117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940823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2800" spc="-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Alternatives</a:t>
            </a:r>
            <a:r>
              <a:rPr dirty="0" sz="2800" spc="-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Analysis:</a:t>
            </a:r>
            <a:r>
              <a:rPr dirty="0" sz="28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Footprint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14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Project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Red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Software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330598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match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0462" y="1000903"/>
            <a:ext cx="907973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 spc="-10">
                <a:solidFill>
                  <a:srgbClr val="1f5fa0"/>
                </a:solidFill>
                <a:latin typeface="SNUIJA+Arial-BoldMT"/>
                <a:cs typeface="SNUIJA+Arial-BoldMT"/>
              </a:rPr>
              <a:t>Asia</a:t>
            </a:r>
            <a:r>
              <a:rPr dirty="0" sz="1200" spc="7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(excl.</a:t>
            </a:r>
          </a:p>
          <a:p>
            <a:pPr marL="13106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Japan)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18879" y="986719"/>
            <a:ext cx="728141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Cultural</a:t>
            </a:r>
          </a:p>
          <a:p>
            <a:pPr marL="195071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Fit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9917" y="1068610"/>
            <a:ext cx="8467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Company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68547" y="1068610"/>
            <a:ext cx="67759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Brands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20693" y="1078160"/>
            <a:ext cx="83864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Americas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89390" y="1081458"/>
            <a:ext cx="67759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Europe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06122" y="1079681"/>
            <a:ext cx="134659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Decision/Verdict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84382" y="1094341"/>
            <a:ext cx="594488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252524" y="1469514"/>
            <a:ext cx="3572815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  <a:r>
              <a:rPr dirty="0" sz="8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8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8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very</a:t>
            </a:r>
            <a:r>
              <a:rPr dirty="0" sz="8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8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8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8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8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alternatives,</a:t>
            </a:r>
            <a:r>
              <a:rPr dirty="0" sz="8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post-</a:t>
            </a:r>
          </a:p>
          <a:p>
            <a:pPr marL="102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80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80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highly</a:t>
            </a:r>
            <a:r>
              <a:rPr dirty="0" sz="800" spc="2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unlikely</a:t>
            </a:r>
            <a:r>
              <a:rPr dirty="0" sz="8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80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8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cultural</a:t>
            </a:r>
            <a:r>
              <a:rPr dirty="0" sz="80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differences</a:t>
            </a:r>
            <a:r>
              <a:rPr dirty="0" sz="8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</a:p>
          <a:p>
            <a:pPr marL="102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publicly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stating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8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like</a:t>
            </a:r>
            <a:r>
              <a:rPr dirty="0" sz="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work</a:t>
            </a:r>
            <a:r>
              <a:rPr dirty="0" sz="8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independent</a:t>
            </a:r>
            <a:r>
              <a:rPr dirty="0" sz="8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8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Cap</a:t>
            </a:r>
            <a:r>
              <a:rPr dirty="0" sz="8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 spc="11">
                <a:solidFill>
                  <a:srgbClr val="000000"/>
                </a:solidFill>
                <a:latin typeface="HMFTPS+ArialMT"/>
                <a:cs typeface="HMFTPS+ArialMT"/>
              </a:rPr>
              <a:t>$1</a:t>
            </a:r>
            <a:r>
              <a:rPr dirty="0" sz="8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800" spc="1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8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GW,</a:t>
            </a:r>
            <a:r>
              <a:rPr dirty="0" sz="8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8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8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financially</a:t>
            </a:r>
            <a:r>
              <a:rPr dirty="0" sz="8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risky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252525" y="2273577"/>
            <a:ext cx="3639812" cy="517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Stalker</a:t>
            </a:r>
            <a:r>
              <a:rPr dirty="0" sz="8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Metro</a:t>
            </a:r>
            <a:r>
              <a:rPr dirty="0" sz="8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8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8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robust,</a:t>
            </a:r>
            <a:r>
              <a:rPr dirty="0" sz="8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8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regarded</a:t>
            </a:r>
            <a:r>
              <a:rPr dirty="0" sz="8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mature</a:t>
            </a:r>
            <a:r>
              <a:rPr dirty="0" sz="8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</a:p>
          <a:p>
            <a:pPr marL="102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franchises,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haven’t</a:t>
            </a:r>
            <a:r>
              <a:rPr dirty="0" sz="8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reached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8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8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yet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Geo-Political</a:t>
            </a:r>
            <a:r>
              <a:rPr dirty="0" sz="800" spc="1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situation</a:t>
            </a:r>
            <a:r>
              <a:rPr dirty="0" sz="8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8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2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8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4A</a:t>
            </a:r>
            <a:r>
              <a:rPr dirty="0" sz="8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too</a:t>
            </a:r>
          </a:p>
          <a:p>
            <a:pPr marL="103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risky</a:t>
            </a:r>
            <a:r>
              <a:rPr dirty="0" sz="8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consider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(based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Ukraine)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52117" y="3013757"/>
            <a:ext cx="3641548" cy="517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800" spc="2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8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franchises</a:t>
            </a:r>
            <a:r>
              <a:rPr dirty="0" sz="8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consistent</a:t>
            </a:r>
            <a:r>
              <a:rPr dirty="0" sz="8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player</a:t>
            </a:r>
            <a:r>
              <a:rPr dirty="0" sz="8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  <a:r>
              <a:rPr dirty="0" sz="80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 spc="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408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8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Eastern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markets,</a:t>
            </a:r>
            <a:r>
              <a:rPr dirty="0" sz="8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ArenaNet</a:t>
            </a:r>
            <a:r>
              <a:rPr dirty="0" sz="8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fairly</a:t>
            </a:r>
            <a:r>
              <a:rPr dirty="0" sz="8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attractive</a:t>
            </a:r>
          </a:p>
          <a:p>
            <a:pPr marL="203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8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8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stem</a:t>
            </a:r>
            <a:r>
              <a:rPr dirty="0" sz="8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8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Asian</a:t>
            </a:r>
            <a:r>
              <a:rPr dirty="0" sz="8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8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however,</a:t>
            </a:r>
            <a:r>
              <a:rPr dirty="0" sz="8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does</a:t>
            </a:r>
            <a:r>
              <a:rPr dirty="0" sz="8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8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warrant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billion-dollar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52015" y="3806625"/>
            <a:ext cx="3641532" cy="7617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 spc="2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8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pre-existing</a:t>
            </a:r>
            <a:r>
              <a:rPr dirty="0" sz="8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partnership</a:t>
            </a:r>
            <a:r>
              <a:rPr dirty="0" sz="8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8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80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800" spc="3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Software,</a:t>
            </a:r>
            <a:r>
              <a:rPr dirty="0" sz="8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103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potential</a:t>
            </a:r>
            <a:r>
              <a:rPr dirty="0" sz="8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poses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least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  <a:r>
              <a:rPr dirty="0" sz="8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</a:p>
          <a:p>
            <a:pPr marL="103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4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“Souls”</a:t>
            </a:r>
            <a:r>
              <a:rPr dirty="0" sz="8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800" spc="4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800" spc="4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8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  <a:r>
              <a:rPr dirty="0" sz="800" spc="4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3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8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800" spc="4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critical</a:t>
            </a:r>
          </a:p>
          <a:p>
            <a:pPr marL="205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acclaimed</a:t>
            </a:r>
            <a:r>
              <a:rPr dirty="0" sz="8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8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</a:p>
          <a:p>
            <a:pPr marL="307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However,</a:t>
            </a:r>
            <a:r>
              <a:rPr dirty="0" sz="8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8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Software</a:t>
            </a:r>
            <a:r>
              <a:rPr dirty="0" sz="8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8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owned</a:t>
            </a:r>
            <a:r>
              <a:rPr dirty="0" sz="8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Kadokawa</a:t>
            </a:r>
            <a:r>
              <a:rPr dirty="0" sz="80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Corporation,</a:t>
            </a:r>
            <a:r>
              <a:rPr dirty="0" sz="80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8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</a:p>
          <a:p>
            <a:pPr marL="513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prove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difficult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negotiations</a:t>
            </a:r>
            <a:r>
              <a:rPr dirty="0" sz="8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ultimate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253259" y="4596691"/>
            <a:ext cx="3571298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8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8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renowned</a:t>
            </a:r>
            <a:r>
              <a:rPr dirty="0" sz="8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8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quality</a:t>
            </a:r>
            <a:r>
              <a:rPr dirty="0" sz="8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8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8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8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02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maker</a:t>
            </a:r>
            <a:r>
              <a:rPr dirty="0" sz="8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strongest</a:t>
            </a:r>
            <a:r>
              <a:rPr dirty="0" sz="8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8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8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world,</a:t>
            </a:r>
            <a:r>
              <a:rPr dirty="0" sz="8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Ufotable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Geographically</a:t>
            </a:r>
            <a:r>
              <a:rPr dirty="0" sz="8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80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8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does</a:t>
            </a:r>
            <a:r>
              <a:rPr dirty="0" sz="8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8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satisfy</a:t>
            </a:r>
            <a:r>
              <a:rPr dirty="0" sz="8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BN’s</a:t>
            </a:r>
            <a:r>
              <a:rPr dirty="0" sz="8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  <a:r>
              <a:rPr dirty="0" sz="8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8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</a:p>
          <a:p>
            <a:pPr marL="204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53363" y="5206276"/>
            <a:ext cx="3571093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Private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currently</a:t>
            </a:r>
            <a:r>
              <a:rPr dirty="0" sz="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involved</a:t>
            </a:r>
            <a:r>
              <a:rPr dirty="0" sz="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tax-fraud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allegations,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valuation</a:t>
            </a:r>
            <a:r>
              <a:rPr dirty="0" sz="8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difficult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268897" y="5647964"/>
            <a:ext cx="3525539" cy="6398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Ultimately,</a:t>
            </a:r>
            <a:r>
              <a:rPr dirty="0" sz="800" spc="4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800" spc="4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800" spc="4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has</a:t>
            </a:r>
            <a:r>
              <a:rPr dirty="0" sz="800" spc="4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800" spc="4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strongest</a:t>
            </a:r>
            <a:r>
              <a:rPr dirty="0" sz="800" spc="4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overlap</a:t>
            </a:r>
            <a:r>
              <a:rPr dirty="0" sz="800" spc="4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</a:p>
          <a:p>
            <a:pPr marL="1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8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Namco’s</a:t>
            </a:r>
            <a:r>
              <a:rPr dirty="0" sz="8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strategic</a:t>
            </a:r>
            <a:r>
              <a:rPr dirty="0" sz="8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direction</a:t>
            </a:r>
            <a:r>
              <a:rPr dirty="0" sz="8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8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vision</a:t>
            </a:r>
          </a:p>
          <a:p>
            <a:pPr marL="0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800" spc="2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Product</a:t>
            </a:r>
            <a:r>
              <a:rPr dirty="0" sz="800" spc="2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fit,</a:t>
            </a:r>
            <a:r>
              <a:rPr dirty="0" sz="800" spc="2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800" spc="2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fit,</a:t>
            </a:r>
            <a:r>
              <a:rPr dirty="0" sz="800" spc="2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  <a:r>
              <a:rPr dirty="0" sz="800" spc="2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fit</a:t>
            </a:r>
            <a:r>
              <a:rPr dirty="0" sz="800" spc="2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8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cultural</a:t>
            </a:r>
            <a:r>
              <a:rPr dirty="0" sz="800" spc="2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fit</a:t>
            </a:r>
            <a:r>
              <a:rPr dirty="0" sz="800" spc="2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  <a:r>
              <a:rPr dirty="0" sz="800" spc="2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pre-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existing</a:t>
            </a:r>
            <a:r>
              <a:rPr dirty="0" sz="800" spc="27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partnerships</a:t>
            </a:r>
            <a:r>
              <a:rPr dirty="0" sz="800" spc="26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highlight</a:t>
            </a:r>
            <a:r>
              <a:rPr dirty="0" sz="800" spc="2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that</a:t>
            </a:r>
            <a:r>
              <a:rPr dirty="0" sz="800" spc="2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800" spc="25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800" spc="2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is</a:t>
            </a:r>
            <a:r>
              <a:rPr dirty="0" sz="800" spc="26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800" spc="2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best</a:t>
            </a:r>
          </a:p>
          <a:p>
            <a:pPr marL="102" marR="0">
              <a:lnSpc>
                <a:spcPts val="898"/>
              </a:lnSpc>
              <a:spcBef>
                <a:spcPts val="1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target</a:t>
            </a:r>
            <a:r>
              <a:rPr dirty="0" sz="800" spc="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for</a:t>
            </a:r>
            <a:r>
              <a:rPr dirty="0" sz="8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8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Namco</a:t>
            </a:r>
            <a:r>
              <a:rPr dirty="0" sz="8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8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consider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55144" y="6262360"/>
            <a:ext cx="708357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(Tilt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Five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(Phaser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Lock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Interactive,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(Wevr,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(Ufotable,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(NCSoft,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(FromSoftware,</a:t>
            </a:r>
            <a:r>
              <a:rPr dirty="0" sz="500" spc="-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Project,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(4A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Games,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(AnimeNewsNetwork,</a:t>
            </a:r>
            <a:r>
              <a:rPr dirty="0" sz="500" spc="-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930098" y="652117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78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62200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Alternative</a:t>
            </a:r>
            <a:r>
              <a:rPr dirty="0" sz="28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28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Given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risks,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gradual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help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mitigate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size,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culture,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8612071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challenges,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recommended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comparison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buyout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4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undervaluation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91" y="1153134"/>
            <a:ext cx="147650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Gradual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2829" y="1153134"/>
            <a:ext cx="235097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Benefits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Gradual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1137" y="1559060"/>
            <a:ext cx="450805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mitigate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risks,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take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approach: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75877" y="1563369"/>
            <a:ext cx="16802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000" spc="308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risks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6301" y="1787631"/>
            <a:ext cx="518068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1)</a:t>
            </a:r>
            <a:r>
              <a:rPr dirty="0" sz="1000" spc="94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Acquire</a:t>
            </a:r>
            <a:r>
              <a:rPr dirty="0" sz="1000" spc="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minority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interest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(20%)</a:t>
            </a:r>
            <a:r>
              <a:rPr dirty="0" sz="10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(at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suggested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valuation).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75877" y="1791969"/>
            <a:ext cx="2551263" cy="408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000" spc="308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mismatch</a:t>
            </a:r>
            <a:r>
              <a:rPr dirty="0" sz="10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000" spc="308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geographic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3569" y="194005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11760" y="1940054"/>
            <a:ext cx="4546498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9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tap-into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each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way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benefit</a:t>
            </a:r>
            <a:r>
              <a:rPr dirty="0" sz="100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geographic</a:t>
            </a:r>
            <a:r>
              <a:rPr dirty="0" sz="100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presence.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hand,</a:t>
            </a:r>
            <a:r>
              <a:rPr dirty="0" sz="100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3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3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3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benefit</a:t>
            </a:r>
            <a:r>
              <a:rPr dirty="0" sz="1000" spc="3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3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3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3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while</a:t>
            </a:r>
            <a:r>
              <a:rPr dirty="0" sz="100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benefit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presence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75877" y="2249169"/>
            <a:ext cx="373851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OSNUVP+Wingdings-Regular"/>
                <a:cs typeface="OSNUVP+Wingdings-Regular"/>
              </a:rPr>
              <a:t></a:t>
            </a:r>
            <a:r>
              <a:rPr dirty="0" sz="1000" spc="308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72829" y="2634729"/>
            <a:ext cx="254334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Limitations</a:t>
            </a:r>
            <a:r>
              <a:rPr dirty="0" sz="1100" spc="-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Gradual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26173" y="2778316"/>
            <a:ext cx="522953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2)</a:t>
            </a:r>
            <a:r>
              <a:rPr dirty="0" sz="1000" spc="6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After</a:t>
            </a:r>
            <a:r>
              <a:rPr dirty="0" sz="1000" spc="2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two</a:t>
            </a:r>
            <a:r>
              <a:rPr dirty="0" sz="1000" spc="19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or</a:t>
            </a:r>
            <a:r>
              <a:rPr dirty="0" sz="1000" spc="2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three</a:t>
            </a:r>
            <a:r>
              <a:rPr dirty="0" sz="1000" spc="2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year,</a:t>
            </a:r>
            <a:r>
              <a:rPr dirty="0" sz="1000" spc="2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if</a:t>
            </a:r>
            <a:r>
              <a:rPr dirty="0" sz="10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000" spc="2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are</a:t>
            </a:r>
            <a:r>
              <a:rPr dirty="0" sz="1000" spc="2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achieved,</a:t>
            </a:r>
            <a:r>
              <a:rPr dirty="0" sz="1000" spc="2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acquire</a:t>
            </a:r>
            <a:r>
              <a:rPr dirty="0" sz="1000" spc="2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0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majority</a:t>
            </a:r>
            <a:r>
              <a:rPr dirty="0" sz="1000" spc="20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interest</a:t>
            </a:r>
          </a:p>
          <a:p>
            <a:pPr marL="22844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position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(51%+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)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(at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superior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valuation)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475877" y="3033411"/>
            <a:ext cx="2384149" cy="190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c000"/>
                </a:solidFill>
                <a:latin typeface="HELFMT+CourierNewPSMT"/>
                <a:cs typeface="HELFMT+CourierNewPSMT"/>
              </a:rPr>
              <a:t>o</a:t>
            </a:r>
            <a:r>
              <a:rPr dirty="0" sz="1000" spc="494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Lack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control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influence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decisions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3189" y="3083162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11760" y="3083162"/>
            <a:ext cx="4546371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3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3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0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3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000" spc="3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</a:t>
            </a:r>
            <a:r>
              <a:rPr dirty="0" sz="1000" spc="3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3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integrating</a:t>
            </a:r>
            <a:r>
              <a:rPr dirty="0" sz="1000" spc="3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00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capital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expenditures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achieve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economies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scale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475802" y="3261982"/>
            <a:ext cx="5459226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c000"/>
                </a:solidFill>
                <a:latin typeface="HELFMT+CourierNewPSMT"/>
                <a:cs typeface="HELFMT+CourierNewPSMT"/>
              </a:rPr>
              <a:t>o</a:t>
            </a:r>
            <a:r>
              <a:rPr dirty="0" sz="1000" spc="494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Raises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questions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ability</a:t>
            </a:r>
            <a:r>
              <a:rPr dirty="0" sz="1000" spc="1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deliver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realized</a:t>
            </a:r>
            <a:r>
              <a:rPr dirty="0" sz="10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7076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extent</a:t>
            </a:r>
            <a:r>
              <a:rPr dirty="0" sz="1000" spc="2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gained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efficiencies</a:t>
            </a:r>
            <a:r>
              <a:rPr dirty="0" sz="100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  <a:r>
              <a:rPr dirty="0" sz="1000" spc="2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</a:p>
          <a:p>
            <a:pPr marL="17089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incremental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step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26047" y="3616579"/>
            <a:ext cx="5230820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3)</a:t>
            </a:r>
            <a:r>
              <a:rPr dirty="0" sz="1000" spc="6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After</a:t>
            </a:r>
            <a:r>
              <a:rPr dirty="0" sz="1000" spc="3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five</a:t>
            </a:r>
            <a:r>
              <a:rPr dirty="0" sz="1000" spc="30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years,</a:t>
            </a:r>
            <a:r>
              <a:rPr dirty="0" sz="1000" spc="3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if</a:t>
            </a:r>
            <a:r>
              <a:rPr dirty="0" sz="1000" spc="3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all</a:t>
            </a:r>
            <a:r>
              <a:rPr dirty="0" sz="1000" spc="3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synergies</a:t>
            </a:r>
            <a:r>
              <a:rPr dirty="0" sz="1000" spc="3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are</a:t>
            </a:r>
            <a:r>
              <a:rPr dirty="0" sz="1000" spc="3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achieved,</a:t>
            </a:r>
            <a:r>
              <a:rPr dirty="0" sz="1000" spc="3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acquire</a:t>
            </a:r>
            <a:r>
              <a:rPr dirty="0" sz="1000" spc="3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000" spc="30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remaining</a:t>
            </a:r>
            <a:r>
              <a:rPr dirty="0" sz="1000" spc="3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equity</a:t>
            </a:r>
          </a:p>
          <a:p>
            <a:pPr marL="228444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position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reach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100%.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(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at</a:t>
            </a:r>
            <a:r>
              <a:rPr dirty="0" sz="100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superior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valuation)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72829" y="3870771"/>
            <a:ext cx="217277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Risks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Gradual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Acquisition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83062" y="392142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611507" y="3921425"/>
            <a:ext cx="4543209" cy="33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enable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control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further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duplicate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C-level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75677" y="4241355"/>
            <a:ext cx="4713973" cy="1093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becomes</a:t>
            </a:r>
            <a:r>
              <a:rPr dirty="0" sz="10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expensive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diminishes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  <a:p>
            <a:pPr marL="124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realized,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loses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scope</a:t>
            </a:r>
          </a:p>
          <a:p>
            <a:pPr marL="124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Limited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access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0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</a:p>
          <a:p>
            <a:pPr marL="125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miss-alignment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derive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destruction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Opens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window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bidding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53304" y="5113540"/>
            <a:ext cx="103229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Acquiring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3245783" y="5113738"/>
            <a:ext cx="103229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Acquiring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51%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017304" y="5113738"/>
            <a:ext cx="110123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Acquiring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100%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75549" y="5384211"/>
            <a:ext cx="531000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ed0707"/>
                </a:solidFill>
                <a:latin typeface="HMFTPS+ArialMT"/>
                <a:cs typeface="HMFTPS+ArialMT"/>
              </a:rPr>
              <a:t>×</a:t>
            </a:r>
            <a:r>
              <a:rPr dirty="0" sz="1000" spc="482">
                <a:solidFill>
                  <a:srgbClr val="ed0707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Miss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favorable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conditions,</a:t>
            </a:r>
            <a:r>
              <a:rPr dirty="0" sz="10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economic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turmoil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73223" y="5729750"/>
            <a:ext cx="1101102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easily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backlash</a:t>
            </a:r>
            <a:r>
              <a:rPr dirty="0" sz="12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2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2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2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end-up</a:t>
            </a:r>
            <a:r>
              <a:rPr dirty="0" sz="12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paying</a:t>
            </a:r>
            <a:r>
              <a:rPr dirty="0" sz="12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higher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1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2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less</a:t>
            </a:r>
            <a:r>
              <a:rPr dirty="0" sz="12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synergies,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  <a:r>
              <a:rPr dirty="0" sz="12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worse,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minority</a:t>
            </a:r>
            <a:r>
              <a:rPr dirty="0" sz="12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stack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2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no</a:t>
            </a:r>
            <a:r>
              <a:rPr dirty="0" sz="1200" spc="4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power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817236" y="5912630"/>
            <a:ext cx="4722546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influence</a:t>
            </a:r>
            <a:r>
              <a:rPr dirty="0" sz="12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corporate</a:t>
            </a:r>
            <a:r>
              <a:rPr dirty="0" sz="12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decisions</a:t>
            </a:r>
            <a:r>
              <a:rPr dirty="0" sz="12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that</a:t>
            </a:r>
            <a:r>
              <a:rPr dirty="0" sz="12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drives</a:t>
            </a:r>
            <a:r>
              <a:rPr dirty="0" sz="1200" spc="4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their</a:t>
            </a:r>
            <a:r>
              <a:rPr dirty="0" sz="12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IP-Axis</a:t>
            </a:r>
            <a:r>
              <a:rPr dirty="0" sz="1200" spc="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200" spc="-14">
                <a:solidFill>
                  <a:srgbClr val="000000"/>
                </a:solidFill>
                <a:latin typeface="SNUIJA+Arial-BoldMT"/>
                <a:cs typeface="SNUIJA+Arial-BoldMT"/>
              </a:rPr>
              <a:t>strategy.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0394" y="6252037"/>
            <a:ext cx="273397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3877" y="129163"/>
            <a:ext cx="10454706" cy="628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78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2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4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generates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keep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3877" y="712888"/>
            <a:ext cx="2619114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China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Kingdom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5" y="1097669"/>
            <a:ext cx="223979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Hobby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22242" y="1097669"/>
            <a:ext cx="304636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8927" y="1489684"/>
            <a:ext cx="196810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209" y="1489684"/>
            <a:ext cx="458887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Overall,</a:t>
            </a:r>
            <a:r>
              <a:rPr dirty="0" sz="10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452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bn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worldwide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41729" y="1492326"/>
            <a:ext cx="3644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43789" y="1542776"/>
            <a:ext cx="7219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89244" y="1557064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+4.62%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222710" y="163534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390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41729" y="1686491"/>
            <a:ext cx="364420" cy="1538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112"/>
              </a:lnSpc>
              <a:spcBef>
                <a:spcPts val="41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1112"/>
              </a:lnSpc>
              <a:spcBef>
                <a:spcPts val="46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41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112"/>
              </a:lnSpc>
              <a:spcBef>
                <a:spcPts val="41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46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41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41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581813" y="169894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373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0828" y="1718255"/>
            <a:ext cx="571819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19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19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18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1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1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~65%</a:t>
            </a:r>
            <a:r>
              <a:rPr dirty="0" sz="1000" spc="18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total</a:t>
            </a:r>
            <a:r>
              <a:rPr dirty="0" sz="1000" spc="1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($297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2019),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excluding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40916" y="176234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357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00018" y="1824748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340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18226" y="185852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332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59123" y="1864611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330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377329" y="1992780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297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48167" y="2099249"/>
            <a:ext cx="197190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20576" y="2099249"/>
            <a:ext cx="5718193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Asia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52%</a:t>
            </a:r>
            <a:r>
              <a:rPr dirty="0" sz="10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revenues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it’s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5.5%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0323" y="2480243"/>
            <a:ext cx="5717942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Wire,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Card</a:t>
            </a:r>
            <a:r>
              <a:rPr dirty="0" sz="1000" spc="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Boards</a:t>
            </a:r>
            <a:r>
              <a:rPr dirty="0" sz="1000" spc="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5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7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8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~9%</a:t>
            </a:r>
            <a:r>
              <a:rPr dirty="0" sz="1000" spc="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period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2021-2026,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popularity</a:t>
            </a:r>
            <a:r>
              <a:rPr dirty="0" sz="10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COVID-19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pandemic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8167" y="301365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20196" y="3013659"/>
            <a:ext cx="5718026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0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  <a:r>
              <a:rPr dirty="0" sz="1000" spc="4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10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Cards</a:t>
            </a:r>
            <a:r>
              <a:rPr dirty="0" sz="1000" spc="4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4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4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  <a:r>
              <a:rPr dirty="0" sz="1000" spc="44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</a:t>
            </a:r>
            <a:r>
              <a:rPr dirty="0" sz="1000" spc="4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Group</a:t>
            </a:r>
            <a:r>
              <a:rPr dirty="0" sz="1000" spc="4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PLC,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NECA/WizKids</a:t>
            </a:r>
            <a:r>
              <a:rPr dirty="0" sz="1000" spc="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LLC,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IELLO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USA</a:t>
            </a:r>
            <a:r>
              <a:rPr dirty="0" sz="1000" spc="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LLC.,</a:t>
            </a:r>
            <a:r>
              <a:rPr dirty="0" sz="1000" spc="3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Grey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Fox</a:t>
            </a:r>
            <a:r>
              <a:rPr dirty="0" sz="100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Games,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Disney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982894" y="3239814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41970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983285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623081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264396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905836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547151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186947" y="3351256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370971" y="3612282"/>
            <a:ext cx="247174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Key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Players/Brands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30005" y="3637411"/>
            <a:ext cx="320485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Cards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Board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Value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075664" y="3637909"/>
            <a:ext cx="43894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Geographic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Region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3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60387" y="4038267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77925" y="4074128"/>
            <a:ext cx="827130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180253" y="4089841"/>
            <a:ext cx="487043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0">
                <a:solidFill>
                  <a:srgbClr val="000000"/>
                </a:solidFill>
                <a:latin typeface="SNUIJA+Arial-BoldMT"/>
                <a:cs typeface="SNUIJA+Arial-BoldMT"/>
              </a:rPr>
              <a:t>CAGR: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’19-’25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814548" y="4089841"/>
            <a:ext cx="1014786" cy="2740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Key</a:t>
            </a:r>
            <a:r>
              <a:rPr dirty="0" sz="800" spc="4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</a:p>
          <a:p>
            <a:pPr marL="0" marR="0">
              <a:lnSpc>
                <a:spcPts val="898"/>
              </a:lnSpc>
              <a:spcBef>
                <a:spcPts val="6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Drivers</a:t>
            </a:r>
            <a:r>
              <a:rPr dirty="0" sz="800" spc="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800" spc="1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Growth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901897" y="4201077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2301875" y="4295585"/>
            <a:ext cx="54515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+8.70%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412720" y="4329001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60400" y="4401386"/>
            <a:ext cx="279976" cy="1255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1005"/>
              </a:lnSpc>
              <a:spcBef>
                <a:spcPts val="185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0" marR="0">
              <a:lnSpc>
                <a:spcPts val="1005"/>
              </a:lnSpc>
              <a:spcBef>
                <a:spcPts val="180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63550" marR="0">
              <a:lnSpc>
                <a:spcPts val="1005"/>
              </a:lnSpc>
              <a:spcBef>
                <a:spcPts val="1854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923543" y="4443540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538673" y="4444916"/>
            <a:ext cx="581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22.00%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9571996" y="4490207"/>
            <a:ext cx="35234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Asia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0288794" y="4490207"/>
            <a:ext cx="385134" cy="437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5.5%</a:t>
            </a:r>
          </a:p>
          <a:p>
            <a:pPr marL="0" marR="0">
              <a:lnSpc>
                <a:spcPts val="898"/>
              </a:lnSpc>
              <a:spcBef>
                <a:spcPts val="134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2.8%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2434366" y="454895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945190" y="464561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456013" y="4736331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14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571996" y="4775190"/>
            <a:ext cx="57793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Americas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966837" y="4819013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559038" y="4973364"/>
            <a:ext cx="581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52.00%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357300" y="5105127"/>
            <a:ext cx="5814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15.00%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9571996" y="5087539"/>
            <a:ext cx="481658" cy="454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Europe</a:t>
            </a:r>
          </a:p>
          <a:p>
            <a:pPr marL="0" marR="0">
              <a:lnSpc>
                <a:spcPts val="898"/>
              </a:lnSpc>
              <a:spcBef>
                <a:spcPts val="14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Africa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0288794" y="5087539"/>
            <a:ext cx="385134" cy="7562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2.1%</a:t>
            </a:r>
          </a:p>
          <a:p>
            <a:pPr marL="0" marR="0">
              <a:lnSpc>
                <a:spcPts val="898"/>
              </a:lnSpc>
              <a:spcBef>
                <a:spcPts val="14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7.4%</a:t>
            </a:r>
          </a:p>
          <a:p>
            <a:pPr marL="0" marR="0">
              <a:lnSpc>
                <a:spcPts val="898"/>
              </a:lnSpc>
              <a:spcBef>
                <a:spcPts val="148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3.6%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643050" y="5505178"/>
            <a:ext cx="711751" cy="3159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9.00%</a:t>
            </a:r>
          </a:p>
          <a:p>
            <a:pPr marL="201612" marR="0">
              <a:lnSpc>
                <a:spcPts val="107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2.00%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571996" y="5691610"/>
            <a:ext cx="53271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Oceania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23951" y="5854368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901509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390484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879460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368321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858897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347757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836733" y="5953538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67665" y="6178158"/>
            <a:ext cx="1757925" cy="11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$,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2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based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77435" y="6268127"/>
            <a:ext cx="195640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Source:(Shaulova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Biagi,</a:t>
            </a:r>
            <a:r>
              <a:rPr dirty="0" sz="5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(Business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wire,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93987" y="2539035"/>
            <a:ext cx="4081364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VI.</a:t>
            </a:r>
            <a:r>
              <a:rPr dirty="0" sz="4800" spc="11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654" y="3750598"/>
            <a:ext cx="3145962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Summary</a:t>
            </a:r>
            <a:r>
              <a:rPr dirty="0" sz="2000" spc="-32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Final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Decision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6167" y="181891"/>
            <a:ext cx="1914065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6167" y="573577"/>
            <a:ext cx="10444007" cy="4293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should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buyout,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strengthen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revenues,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</a:p>
          <a:p>
            <a:pPr marL="0" marR="0">
              <a:lnSpc>
                <a:spcPts val="15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geographical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presence,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bolster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term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capabilities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4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communities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34738" y="1276795"/>
            <a:ext cx="309771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Seizing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4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Window</a:t>
            </a:r>
            <a:r>
              <a:rPr dirty="0" sz="14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4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Opportunity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20610" y="1276795"/>
            <a:ext cx="2384663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Creating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Mutual</a:t>
            </a:r>
            <a:r>
              <a:rPr dirty="0" sz="1400" spc="-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Synergies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03411" y="1510782"/>
            <a:ext cx="3553286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1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7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00" spc="7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7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undervaluing</a:t>
            </a:r>
            <a:r>
              <a:rPr dirty="0" sz="1100" spc="7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6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</a:p>
          <a:p>
            <a:pPr marL="28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$94.04</a:t>
            </a:r>
            <a:r>
              <a:rPr dirty="0" sz="110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1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per</a:t>
            </a:r>
            <a:r>
              <a:rPr dirty="0" sz="11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100" spc="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24%,</a:t>
            </a:r>
            <a:r>
              <a:rPr dirty="0" sz="11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1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window</a:t>
            </a:r>
            <a:r>
              <a:rPr dirty="0" sz="11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1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</a:t>
            </a:r>
            <a:r>
              <a:rPr dirty="0" sz="110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cornerstone</a:t>
            </a:r>
            <a:r>
              <a:rPr dirty="0" sz="11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96086" y="1510782"/>
            <a:ext cx="3867188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1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synergies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generated</a:t>
            </a:r>
            <a:r>
              <a:rPr dirty="0" sz="11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sides,</a:t>
            </a:r>
            <a:r>
              <a:rPr dirty="0" sz="11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cost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reductions</a:t>
            </a:r>
            <a:r>
              <a:rPr dirty="0" sz="1100" spc="4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4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100" spc="4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generation</a:t>
            </a:r>
            <a:r>
              <a:rPr dirty="0" sz="1100" spc="4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100" spc="4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4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geographical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100" spc="8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8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8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combination</a:t>
            </a:r>
            <a:r>
              <a:rPr dirty="0" sz="1100" spc="8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8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 spc="8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companies’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networks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resources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4094" y="3019340"/>
            <a:ext cx="285254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Leveraging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Intellectual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Property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89114" y="3019340"/>
            <a:ext cx="213467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Fostering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Communities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7856" y="3268411"/>
            <a:ext cx="3497343" cy="86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10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1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14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1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axis</a:t>
            </a:r>
            <a:r>
              <a:rPr dirty="0" sz="11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10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takes</a:t>
            </a:r>
            <a:r>
              <a:rPr dirty="0" sz="11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full</a:t>
            </a:r>
            <a:r>
              <a:rPr dirty="0" sz="110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effect,</a:t>
            </a:r>
            <a:r>
              <a:rPr dirty="0" sz="11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allowing</a:t>
            </a:r>
            <a:r>
              <a:rPr dirty="0" sz="11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42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future</a:t>
            </a:r>
            <a:r>
              <a:rPr dirty="0" sz="11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  <a:r>
              <a:rPr dirty="0" sz="11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creation</a:t>
            </a:r>
            <a:r>
              <a:rPr dirty="0" sz="11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10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</a:p>
          <a:p>
            <a:pPr marL="56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products,</a:t>
            </a:r>
            <a:r>
              <a:rPr dirty="0" sz="11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connecting</a:t>
            </a:r>
            <a:r>
              <a:rPr dirty="0" sz="11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1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seizing</a:t>
            </a:r>
            <a:r>
              <a:rPr dirty="0" sz="11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momentum</a:t>
            </a:r>
          </a:p>
          <a:p>
            <a:pPr marL="70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Metaverse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landscape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88835" y="3268411"/>
            <a:ext cx="3653414" cy="86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10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10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45+</a:t>
            </a:r>
            <a:r>
              <a:rPr dirty="0" sz="11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  <a:p>
            <a:pPr marL="279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  <a:r>
              <a:rPr dirty="0" sz="1100" spc="3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 spc="3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built</a:t>
            </a:r>
            <a:r>
              <a:rPr dirty="0" sz="1100" spc="3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loyal</a:t>
            </a:r>
            <a:r>
              <a:rPr dirty="0" sz="1100" spc="3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100" spc="3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  <a:r>
              <a:rPr dirty="0" sz="1100" spc="3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3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</a:p>
          <a:p>
            <a:pPr marL="27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evolved</a:t>
            </a:r>
            <a:r>
              <a:rPr dirty="0" sz="1100" spc="7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100" spc="7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7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fan-based</a:t>
            </a:r>
            <a:r>
              <a:rPr dirty="0" sz="1100" spc="7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100" spc="7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driving</a:t>
            </a:r>
            <a:r>
              <a:rPr dirty="0" sz="1100" spc="7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27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1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forward,</a:t>
            </a:r>
            <a:r>
              <a:rPr dirty="0" sz="110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0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expanded</a:t>
            </a:r>
            <a:r>
              <a:rPr dirty="0" sz="11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upon</a:t>
            </a:r>
            <a:r>
              <a:rPr dirty="0" sz="110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experiences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62381" y="4832324"/>
            <a:ext cx="1994501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Acquiring</a:t>
            </a:r>
            <a:r>
              <a:rPr dirty="0" sz="1400" spc="4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the</a:t>
            </a:r>
            <a:r>
              <a:rPr dirty="0" sz="14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Best</a:t>
            </a:r>
            <a:r>
              <a:rPr dirty="0" sz="14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Fit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19086" y="4832324"/>
            <a:ext cx="2004153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Building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upon</a:t>
            </a:r>
            <a:r>
              <a:rPr dirty="0" sz="14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000000"/>
                </a:solidFill>
                <a:latin typeface="SNUIJA+Arial-BoldMT"/>
                <a:cs typeface="SNUIJA+Arial-BoldMT"/>
              </a:rPr>
              <a:t>History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2575" y="5067311"/>
            <a:ext cx="3635329" cy="86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1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result</a:t>
            </a:r>
            <a:r>
              <a:rPr dirty="0" sz="11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immediate</a:t>
            </a:r>
            <a:r>
              <a:rPr dirty="0" sz="110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addition</a:t>
            </a:r>
            <a:r>
              <a:rPr dirty="0" sz="11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mix</a:t>
            </a:r>
            <a:r>
              <a:rPr dirty="0" sz="11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fit</a:t>
            </a:r>
            <a:r>
              <a:rPr dirty="0" sz="11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</a:p>
          <a:p>
            <a:pPr marL="28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cannot</a:t>
            </a:r>
            <a:r>
              <a:rPr dirty="0" sz="11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achieved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1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110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identified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alternatives,</a:t>
            </a:r>
            <a:r>
              <a:rPr dirty="0" sz="11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42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1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1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3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benefit</a:t>
            </a:r>
            <a:r>
              <a:rPr dirty="0" sz="1100" spc="4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0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281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296086" y="5067311"/>
            <a:ext cx="3961310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9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Pre-existing</a:t>
            </a:r>
            <a:r>
              <a:rPr dirty="0" sz="1100" spc="5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partnerships</a:t>
            </a:r>
            <a:r>
              <a:rPr dirty="0" sz="110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100" spc="5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 spc="5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100" spc="5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build</a:t>
            </a:r>
            <a:r>
              <a:rPr dirty="0" sz="110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groundwork</a:t>
            </a:r>
            <a:r>
              <a:rPr dirty="0" sz="11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110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0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11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39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smooth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transition,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adding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impactful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vision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1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aligned</a:t>
            </a:r>
          </a:p>
          <a:p>
            <a:pPr marL="138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fronts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55144" y="6262360"/>
            <a:ext cx="2934828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81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05695" y="2539035"/>
            <a:ext cx="2658065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Append</a:t>
            </a:r>
            <a:r>
              <a:rPr dirty="0" sz="4400">
                <a:solidFill>
                  <a:srgbClr val="ffffff"/>
                </a:solidFill>
                <a:latin typeface="HMFTPS+ArialMT"/>
                <a:cs typeface="HMFTPS+ArialMT"/>
              </a:rPr>
              <a:t>ix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65909" y="3750598"/>
            <a:ext cx="2613530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Additional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Information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82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0519" y="302964"/>
            <a:ext cx="1086493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2800" spc="-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History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4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activity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shown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significant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shifts</a:t>
            </a:r>
            <a:r>
              <a:rPr dirty="0" sz="14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bolster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console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7628" y="1097669"/>
            <a:ext cx="202728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Major</a:t>
            </a:r>
            <a:r>
              <a:rPr dirty="0" sz="1100" spc="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Gaming</a:t>
            </a:r>
            <a:r>
              <a:rPr dirty="0" sz="1100" spc="-1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Industry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M&amp;A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46929" y="1097669"/>
            <a:ext cx="224109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Gaming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M&amp;A</a:t>
            </a:r>
            <a:r>
              <a:rPr dirty="0" sz="1100" spc="1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Historical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Activity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0676" y="1413666"/>
            <a:ext cx="5302437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0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105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5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number</a:t>
            </a:r>
            <a:r>
              <a:rPr dirty="0" sz="1050" spc="5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316277" y="1407669"/>
            <a:ext cx="36442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71401" y="1582781"/>
            <a:ext cx="3063320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M&amp;A’s,</a:t>
            </a:r>
            <a:r>
              <a:rPr dirty="0" sz="105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accelerated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  <a:r>
              <a:rPr dirty="0" sz="105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94512" y="1619853"/>
            <a:ext cx="99296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9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deals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16277" y="1688228"/>
            <a:ext cx="364420" cy="15822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112"/>
              </a:lnSpc>
              <a:spcBef>
                <a:spcPts val="10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112"/>
              </a:lnSpc>
              <a:spcBef>
                <a:spcPts val="10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112"/>
              </a:lnSpc>
              <a:spcBef>
                <a:spcPts val="10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112"/>
              </a:lnSpc>
              <a:spcBef>
                <a:spcPts val="109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70582" marR="0">
              <a:lnSpc>
                <a:spcPts val="1112"/>
              </a:lnSpc>
              <a:spcBef>
                <a:spcPts val="1146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0811" y="1828206"/>
            <a:ext cx="5302704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5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reasons</a:t>
            </a:r>
            <a:r>
              <a:rPr dirty="0" sz="105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M&amp;A:</a:t>
            </a:r>
            <a:r>
              <a:rPr dirty="0" sz="105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entry</a:t>
            </a:r>
            <a:r>
              <a:rPr dirty="0" sz="1050" spc="1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in</a:t>
            </a:r>
            <a:r>
              <a:rPr dirty="0" sz="1050" spc="20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50" spc="2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  <a:r>
              <a:rPr dirty="0" sz="1050" spc="19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segment,</a:t>
            </a:r>
            <a:r>
              <a:rPr dirty="0" sz="105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control</a:t>
            </a:r>
            <a:r>
              <a:rPr dirty="0" sz="1050" spc="2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5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titles</a:t>
            </a:r>
            <a:r>
              <a:rPr dirty="0" sz="105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913020" y="1861864"/>
            <a:ext cx="65527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+14,33%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1669" y="1997321"/>
            <a:ext cx="4142118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franchises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relative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userbase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5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  <a:r>
              <a:rPr dirty="0" sz="105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market</a:t>
            </a:r>
            <a:r>
              <a:rPr dirty="0" sz="1050" spc="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share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0945" y="2244222"/>
            <a:ext cx="5301095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Premia</a:t>
            </a:r>
            <a:r>
              <a:rPr dirty="0" sz="1050" spc="3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5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driven</a:t>
            </a:r>
            <a:r>
              <a:rPr dirty="0" sz="1050" spc="2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050" spc="3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deals</a:t>
            </a:r>
            <a:r>
              <a:rPr dirty="0" sz="105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incorporate</a:t>
            </a:r>
            <a:r>
              <a:rPr dirty="0" sz="10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talent</a:t>
            </a:r>
            <a:r>
              <a:rPr dirty="0" sz="105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050" spc="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50" spc="2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studios,</a:t>
            </a:r>
            <a:r>
              <a:rPr dirty="0" sz="10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1804" y="2413337"/>
            <a:ext cx="3827204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  <a:r>
              <a:rPr dirty="0" sz="105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resources</a:t>
            </a:r>
            <a:r>
              <a:rPr dirty="0" sz="10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(e.g.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69%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premia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Blizzard)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223534" y="243326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335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1482" y="2658762"/>
            <a:ext cx="5302570" cy="8659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According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Loup</a:t>
            </a:r>
            <a:r>
              <a:rPr dirty="0" sz="1050" spc="1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Funds</a:t>
            </a:r>
            <a:r>
              <a:rPr dirty="0" sz="1050" spc="1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analysts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5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acquisitions</a:t>
            </a:r>
            <a:r>
              <a:rPr dirty="0" sz="105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05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Microsoft-</a:t>
            </a:r>
          </a:p>
          <a:p>
            <a:pPr marL="170858" marR="0">
              <a:lnSpc>
                <a:spcPts val="1179"/>
              </a:lnSpc>
              <a:spcBef>
                <a:spcPts val="114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  <a:r>
              <a:rPr dirty="0" sz="10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Blizzard</a:t>
            </a:r>
            <a:r>
              <a:rPr dirty="0" sz="105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Sony-Bungie,</a:t>
            </a:r>
            <a:r>
              <a:rPr dirty="0" sz="105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5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pioneers</a:t>
            </a:r>
            <a:r>
              <a:rPr dirty="0" sz="105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series</a:t>
            </a:r>
            <a:r>
              <a:rPr dirty="0" sz="105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M&amp;A</a:t>
            </a:r>
            <a:r>
              <a:rPr dirty="0" sz="105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withing</a:t>
            </a:r>
          </a:p>
          <a:p>
            <a:pPr marL="170992" marR="0">
              <a:lnSpc>
                <a:spcPts val="1179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5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particularry</a:t>
            </a:r>
            <a:r>
              <a:rPr dirty="0" sz="105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relation</a:t>
            </a:r>
            <a:r>
              <a:rPr dirty="0" sz="10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Intellectual</a:t>
            </a:r>
            <a:r>
              <a:rPr dirty="0" sz="1050" spc="1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Property.</a:t>
            </a:r>
            <a:r>
              <a:rPr dirty="0" sz="1050" spc="1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</a:p>
          <a:p>
            <a:pPr marL="171127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enter</a:t>
            </a:r>
            <a:r>
              <a:rPr dirty="0" sz="1050" spc="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50" spc="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order</a:t>
            </a:r>
            <a:r>
              <a:rPr dirty="0" sz="1050" spc="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expand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diversify</a:t>
            </a:r>
            <a:r>
              <a:rPr dirty="0" sz="10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50" spc="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portfolios</a:t>
            </a:r>
            <a:r>
              <a:rPr dirty="0" sz="105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ramp</a:t>
            </a:r>
            <a:r>
              <a:rPr dirty="0" sz="10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</a:p>
          <a:p>
            <a:pPr marL="170992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0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expertise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501644" y="272622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230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14207" y="2882102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175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892348" y="295223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150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336066" y="2952236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150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057956" y="2966277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145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79785" y="3036395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120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457442" y="3371584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857746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578371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300640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023036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745305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465930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188199" y="3483019"/>
            <a:ext cx="43379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93751" y="3529590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31758" y="3595026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68,7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93750" y="3640741"/>
            <a:ext cx="1359523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9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($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bn)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841167" y="3820435"/>
            <a:ext cx="39859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12,7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203238" y="4117543"/>
            <a:ext cx="3909670" cy="12398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3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“Having</a:t>
            </a:r>
            <a:r>
              <a:rPr dirty="0" sz="1600" spc="161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a</a:t>
            </a:r>
            <a:r>
              <a:rPr dirty="0" sz="1600" spc="17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strong</a:t>
            </a:r>
            <a:r>
              <a:rPr dirty="0" sz="1600" spc="171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IP</a:t>
            </a:r>
            <a:r>
              <a:rPr dirty="0" sz="1600" spc="10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has</a:t>
            </a:r>
            <a:r>
              <a:rPr dirty="0" sz="1600" spc="17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become</a:t>
            </a:r>
            <a:r>
              <a:rPr dirty="0" sz="1600" spc="176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more</a:t>
            </a:r>
          </a:p>
          <a:p>
            <a:pPr marL="0" marR="0">
              <a:lnSpc>
                <a:spcPts val="178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important</a:t>
            </a:r>
            <a:r>
              <a:rPr dirty="0" sz="1600" spc="110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than</a:t>
            </a:r>
            <a:r>
              <a:rPr dirty="0" sz="1600" spc="1111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ever</a:t>
            </a:r>
            <a:r>
              <a:rPr dirty="0" sz="1600" spc="111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in</a:t>
            </a:r>
            <a:r>
              <a:rPr dirty="0" sz="1600" spc="110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the</a:t>
            </a:r>
            <a:r>
              <a:rPr dirty="0" sz="1600" spc="110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game</a:t>
            </a:r>
          </a:p>
          <a:p>
            <a:pPr marL="203" marR="0">
              <a:lnSpc>
                <a:spcPts val="178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industry,</a:t>
            </a:r>
            <a:r>
              <a:rPr dirty="0" sz="1600" spc="62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allowing</a:t>
            </a:r>
            <a:r>
              <a:rPr dirty="0" sz="1600" spc="627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market</a:t>
            </a:r>
            <a:r>
              <a:rPr dirty="0" sz="1600" spc="616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players</a:t>
            </a:r>
            <a:r>
              <a:rPr dirty="0" sz="1600" spc="620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to</a:t>
            </a:r>
          </a:p>
          <a:p>
            <a:pPr marL="406" marR="0">
              <a:lnSpc>
                <a:spcPts val="1783"/>
              </a:lnSpc>
              <a:spcBef>
                <a:spcPts val="136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develop</a:t>
            </a:r>
            <a:r>
              <a:rPr dirty="0" sz="1600" spc="16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mobile</a:t>
            </a:r>
            <a:r>
              <a:rPr dirty="0" sz="1600" spc="165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games,</a:t>
            </a:r>
            <a:r>
              <a:rPr dirty="0" sz="1600" spc="15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PC</a:t>
            </a:r>
            <a:r>
              <a:rPr dirty="0" sz="1600" spc="14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games</a:t>
            </a:r>
            <a:r>
              <a:rPr dirty="0" sz="1600" spc="154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and</a:t>
            </a:r>
          </a:p>
          <a:p>
            <a:pPr marL="406" marR="0">
              <a:lnSpc>
                <a:spcPts val="1783"/>
              </a:lnSpc>
              <a:spcBef>
                <a:spcPts val="186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other</a:t>
            </a:r>
            <a:r>
              <a:rPr dirty="0" sz="1600" spc="73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types</a:t>
            </a:r>
            <a:r>
              <a:rPr dirty="0" sz="1600" spc="59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of</a:t>
            </a:r>
            <a:r>
              <a:rPr dirty="0" sz="1600" spc="68">
                <a:solidFill>
                  <a:srgbClr val="000000"/>
                </a:solidFill>
                <a:latin typeface="MRHQWO+Arial-BoldItalicMT"/>
                <a:cs typeface="MRHQWO+Arial-Bold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MRHQWO+Arial-BoldItalicMT"/>
                <a:cs typeface="MRHQWO+Arial-BoldItalicMT"/>
              </a:rPr>
              <a:t>content,…”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93751" y="4275741"/>
            <a:ext cx="281004" cy="8150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65036" marR="0">
              <a:lnSpc>
                <a:spcPts val="1005"/>
              </a:lnSpc>
              <a:spcBef>
                <a:spcPts val="410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43712" y="4352334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8,6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515362" y="4496797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7,5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334306" y="4900053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4,4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105823" y="4928505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287006" y="4950768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4,0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058779" y="5003135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3,6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696414" y="5198439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2,1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924767" y="5230189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1,9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203645" y="5336736"/>
            <a:ext cx="3352907" cy="2645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83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1600" spc="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DKQSAH+Arial-ItalicMT"/>
                <a:cs typeface="DKQSAH+Arial-ItalicMT"/>
              </a:rPr>
              <a:t>Korean</a:t>
            </a:r>
            <a:r>
              <a:rPr dirty="0" sz="160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DKQSAH+Arial-ItalicMT"/>
                <a:cs typeface="DKQSAH+Arial-ItalicMT"/>
              </a:rPr>
              <a:t>Economic</a:t>
            </a:r>
            <a:r>
              <a:rPr dirty="0" sz="1600" spc="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600" spc="-22">
                <a:solidFill>
                  <a:srgbClr val="000000"/>
                </a:solidFill>
                <a:latin typeface="DKQSAH+Arial-ItalicMT"/>
                <a:cs typeface="DKQSAH+Arial-ItalicMT"/>
              </a:rPr>
              <a:t>Daily,</a:t>
            </a:r>
            <a:r>
              <a:rPr dirty="0" sz="1600" spc="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6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358787" y="5575789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39572" y="5662338"/>
            <a:ext cx="493610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955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Supercell</a:t>
            </a:r>
          </a:p>
          <a:p>
            <a:pPr marL="42672" marR="0">
              <a:lnSpc>
                <a:spcPts val="64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</a:p>
          <a:p>
            <a:pPr marL="0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Tencent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180820" y="5662338"/>
            <a:ext cx="595884" cy="4524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5155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Playtika</a:t>
            </a:r>
          </a:p>
          <a:p>
            <a:pPr marL="42672" marR="0">
              <a:lnSpc>
                <a:spcPts val="64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77724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Shanghai</a:t>
            </a:r>
          </a:p>
          <a:p>
            <a:pPr marL="0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Giant</a:t>
            </a:r>
            <a:r>
              <a:rPr dirty="0" sz="6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Network</a:t>
            </a:r>
          </a:p>
          <a:p>
            <a:pPr marL="41147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791970" y="5662337"/>
            <a:ext cx="553212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Peak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21335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112775" marR="0">
              <a:lnSpc>
                <a:spcPts val="647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Zynga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403221" y="5662337"/>
            <a:ext cx="510539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1816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ZeniMax</a:t>
            </a:r>
          </a:p>
          <a:p>
            <a:pPr marL="0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42672" marR="0">
              <a:lnSpc>
                <a:spcPts val="647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993694" y="5662337"/>
            <a:ext cx="510540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339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FanDuel</a:t>
            </a:r>
          </a:p>
          <a:p>
            <a:pPr marL="0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88392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Flutter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536721" y="5662338"/>
            <a:ext cx="606551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484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Glu</a:t>
            </a:r>
            <a:r>
              <a:rPr dirty="0" sz="6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</a:p>
          <a:p>
            <a:pPr marL="47244" marR="0">
              <a:lnSpc>
                <a:spcPts val="64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0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Electronic</a:t>
            </a:r>
            <a:r>
              <a:rPr dirty="0" sz="6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Arts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175124" y="5662338"/>
            <a:ext cx="510540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291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Moonton</a:t>
            </a:r>
          </a:p>
          <a:p>
            <a:pPr marL="0" marR="0">
              <a:lnSpc>
                <a:spcPts val="64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56388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Nuverse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4700371" y="5662337"/>
            <a:ext cx="642834" cy="287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Zynga</a:t>
            </a:r>
            <a:r>
              <a:rPr dirty="0" sz="6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</a:p>
          <a:p>
            <a:pPr marL="42671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Take-Two</a:t>
            </a:r>
          </a:p>
          <a:p>
            <a:pPr marL="86867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Interactive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5355996" y="5662338"/>
            <a:ext cx="510540" cy="3701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051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Activision</a:t>
            </a:r>
          </a:p>
          <a:p>
            <a:pPr marL="60959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Blizzard</a:t>
            </a:r>
          </a:p>
          <a:p>
            <a:pPr marL="0" marR="0">
              <a:lnSpc>
                <a:spcPts val="6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  <a:r>
              <a:rPr dirty="0" sz="6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33528" marR="0">
              <a:lnSpc>
                <a:spcPts val="647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Microsoft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867146" y="5662338"/>
            <a:ext cx="670266" cy="205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Bungie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acquired</a:t>
            </a:r>
          </a:p>
          <a:p>
            <a:pPr marL="140208" marR="0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Sony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954070" y="5909226"/>
            <a:ext cx="589622" cy="1232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971544" y="611913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2016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2489470" y="611909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2020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978661" y="611909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2021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467059" y="6119098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2022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386715" y="6370711"/>
            <a:ext cx="238653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(Stimolo,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S.,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(The</a:t>
            </a:r>
            <a:r>
              <a:rPr dirty="0" sz="500" spc="-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Korea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Economic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Daily</a:t>
            </a:r>
            <a:r>
              <a:rPr dirty="0" sz="500" spc="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Global</a:t>
            </a:r>
            <a:r>
              <a:rPr dirty="0" sz="50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Edition.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2022.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83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70326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  <a:r>
              <a:rPr dirty="0" sz="2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28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28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9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2800" spc="-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Adaption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pandemic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consumption,</a:t>
            </a:r>
            <a:r>
              <a:rPr dirty="0" sz="14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pushing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streaming,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903" y="748528"/>
            <a:ext cx="2310105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2963" y="1203305"/>
            <a:ext cx="27781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Media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7440" y="1236365"/>
            <a:ext cx="308293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Impact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Overall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50" baseline="30546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87441" y="1576497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59343" y="1576497"/>
            <a:ext cx="2412704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  <a:r>
              <a:rPr dirty="0" sz="10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4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lockdown</a:t>
            </a:r>
            <a:r>
              <a:rPr dirty="0" sz="1000" spc="4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changed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000" spc="2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consumption</a:t>
            </a:r>
            <a:r>
              <a:rPr dirty="0" sz="1000" spc="9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behaviors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significantly</a:t>
            </a:r>
            <a:r>
              <a:rPr dirty="0" sz="1000" spc="8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People</a:t>
            </a:r>
            <a:r>
              <a:rPr dirty="0" sz="1000" spc="8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  <a:r>
              <a:rPr dirty="0" sz="1000" spc="8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spending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74420" y="1652721"/>
            <a:ext cx="322762" cy="16121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293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898"/>
              </a:lnSpc>
              <a:spcBef>
                <a:spcPts val="298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293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5758" y="1674191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31053" y="1725853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603265" y="1725853"/>
            <a:ext cx="2178062" cy="825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3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pandemic</a:t>
            </a:r>
            <a:r>
              <a:rPr dirty="0" sz="1000" spc="3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 spc="3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14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000" spc="1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sectors</a:t>
            </a:r>
            <a:r>
              <a:rPr dirty="0" sz="1000" spc="1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impacted,</a:t>
            </a:r>
            <a:r>
              <a:rPr dirty="0" sz="1000" spc="3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particular</a:t>
            </a:r>
            <a:r>
              <a:rPr dirty="0" sz="1000" spc="4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Game,</a:t>
            </a:r>
            <a:r>
              <a:rPr dirty="0" sz="1000" spc="3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  <a:r>
              <a:rPr dirty="0" sz="1000" spc="37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Music</a:t>
            </a:r>
            <a:r>
              <a:rPr dirty="0" sz="1000" spc="3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3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</a:p>
          <a:p>
            <a:pPr marL="253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on-Demand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147300" y="1711218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+8.33%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70818" y="1807890"/>
            <a:ext cx="58493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+6.50%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85758" y="1903020"/>
            <a:ext cx="343527" cy="15387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63550" marR="0">
              <a:lnSpc>
                <a:spcPts val="1005"/>
              </a:lnSpc>
              <a:spcBef>
                <a:spcPts val="796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773794" y="201137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97075" y="2067719"/>
            <a:ext cx="343984" cy="4328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295</a:t>
            </a:r>
          </a:p>
          <a:p>
            <a:pPr marL="32063" marR="0">
              <a:lnSpc>
                <a:spcPts val="1005"/>
              </a:lnSpc>
              <a:spcBef>
                <a:spcPts val="192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32081" marR="0">
              <a:lnSpc>
                <a:spcPts val="95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28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359470" y="2061089"/>
            <a:ext cx="241279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3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  <a:r>
              <a:rPr dirty="0" sz="1000" spc="4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3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4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homes</a:t>
            </a:r>
            <a:r>
              <a:rPr dirty="0" sz="10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exploring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88918" y="212807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144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84287" y="2150243"/>
            <a:ext cx="343984" cy="424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277</a:t>
            </a:r>
          </a:p>
          <a:p>
            <a:pPr marL="32863" marR="0">
              <a:lnSpc>
                <a:spcPts val="1005"/>
              </a:lnSpc>
              <a:spcBef>
                <a:spcPts val="10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</a:p>
          <a:p>
            <a:pPr marL="32863" marR="0">
              <a:lnSpc>
                <a:spcPts val="924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359597" y="2222619"/>
            <a:ext cx="11248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new</a:t>
            </a:r>
            <a:r>
              <a:rPr dirty="0" sz="1000" spc="11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mediums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01060" y="2222619"/>
            <a:ext cx="243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61634" y="2222619"/>
            <a:ext cx="100889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types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10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565400" y="2327962"/>
            <a:ext cx="729514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ePublishing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359343" y="2384150"/>
            <a:ext cx="2411060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000" spc="9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9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choices</a:t>
            </a:r>
            <a:r>
              <a:rPr dirty="0" sz="1000" spc="9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consumption.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029156" y="259559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17151" y="2661949"/>
            <a:ext cx="2799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81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565400" y="2647854"/>
            <a:ext cx="321453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on_Demand</a:t>
            </a:r>
            <a:r>
              <a:rPr dirty="0" sz="800" spc="-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00" spc="7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stems</a:t>
            </a:r>
            <a:r>
              <a:rPr dirty="0" sz="1000" spc="4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4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people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565400" y="2823288"/>
            <a:ext cx="77311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603391" y="2809384"/>
            <a:ext cx="2177159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spending</a:t>
            </a:r>
            <a:r>
              <a:rPr dirty="0" sz="1000" spc="5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more</a:t>
            </a:r>
            <a:r>
              <a:rPr dirty="0" sz="1000" spc="54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time</a:t>
            </a:r>
            <a:r>
              <a:rPr dirty="0" sz="1000" spc="5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at</a:t>
            </a:r>
            <a:r>
              <a:rPr dirty="0" sz="1000" spc="5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home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led</a:t>
            </a:r>
            <a:r>
              <a:rPr dirty="0" sz="1000" spc="2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2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rise</a:t>
            </a:r>
            <a:r>
              <a:rPr dirty="0" sz="1000" spc="2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 spc="2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subscription</a:t>
            </a:r>
            <a:r>
              <a:rPr dirty="0" sz="100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5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music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streaming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services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186934" y="2821559"/>
            <a:ext cx="196938" cy="616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38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359216" y="2821559"/>
            <a:ext cx="2412705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8.33%</a:t>
            </a:r>
            <a:r>
              <a:rPr dirty="0" sz="1000" spc="7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997376" y="3149290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156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85371" y="3176746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144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359089" y="3258969"/>
            <a:ext cx="2412032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7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Latin</a:t>
            </a:r>
            <a:r>
              <a:rPr dirty="0" sz="1000" spc="7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America</a:t>
            </a:r>
            <a:r>
              <a:rPr dirty="0" sz="1000" spc="7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7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Asia-Pacific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countries</a:t>
            </a:r>
            <a:r>
              <a:rPr dirty="0" sz="1000" spc="5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  <a:r>
              <a:rPr dirty="0" sz="1000" spc="5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spend</a:t>
            </a:r>
            <a:r>
              <a:rPr dirty="0" sz="1000" spc="5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5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drastically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~52%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12860" y="3504821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945857" y="3604025"/>
            <a:ext cx="1657176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  <a:r>
              <a:rPr dirty="0" sz="90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087351" y="3599308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448546" y="3679020"/>
            <a:ext cx="80958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516902" y="3679020"/>
            <a:ext cx="85532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Post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32963" y="3900187"/>
            <a:ext cx="328258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Impact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Sub-segment</a:t>
            </a:r>
            <a:r>
              <a:rPr dirty="0" sz="1100" spc="1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Sales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2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518567" y="3899989"/>
            <a:ext cx="269736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Spending</a:t>
            </a:r>
            <a:r>
              <a:rPr dirty="0" sz="1100" spc="3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on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Video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worldwide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8608709" y="3900187"/>
            <a:ext cx="274003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Digital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Media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forecast</a:t>
            </a:r>
            <a:r>
              <a:rPr dirty="0" sz="1150" baseline="30544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154643" y="4175630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10,5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3817175" y="4215809"/>
            <a:ext cx="47591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155%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13963" y="4284241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86119" y="4284241"/>
            <a:ext cx="1633767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People</a:t>
            </a:r>
            <a:r>
              <a:rPr dirty="0" sz="1000" spc="3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  <a:r>
              <a:rPr dirty="0" sz="1000" spc="3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seeking</a:t>
            </a:r>
            <a:r>
              <a:rPr dirty="0" sz="1000" spc="3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options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3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at-home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383402" y="4285799"/>
            <a:ext cx="196754" cy="1101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19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555558" y="4285799"/>
            <a:ext cx="1297045" cy="825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Covid-19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pandemic</a:t>
            </a:r>
            <a:r>
              <a:rPr dirty="0" sz="1000" spc="3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spending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drastically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652422" y="4563036"/>
            <a:ext cx="4079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10,00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85992" y="4607302"/>
            <a:ext cx="9258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1726895" y="4607302"/>
            <a:ext cx="59543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options,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154643" y="4647165"/>
            <a:ext cx="351628" cy="3744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10,0</a:t>
            </a:r>
          </a:p>
          <a:p>
            <a:pPr marL="57180" marR="0">
              <a:lnSpc>
                <a:spcPts val="898"/>
              </a:lnSpc>
              <a:spcBef>
                <a:spcPts val="80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685992" y="4768832"/>
            <a:ext cx="1634020" cy="9870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resulting</a:t>
            </a:r>
            <a:r>
              <a:rPr dirty="0" sz="10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 spc="1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platforms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0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attracted</a:t>
            </a:r>
            <a:r>
              <a:rPr dirty="0" sz="10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5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5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visitors.</a:t>
            </a:r>
            <a:r>
              <a:rPr dirty="0" sz="1000" spc="5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had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peak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within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335013" y="4785326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194834" y="5004740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82%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4555558" y="5207799"/>
            <a:ext cx="1297172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3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000" spc="3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2020,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8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000" spc="8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Industry</a:t>
            </a:r>
            <a:r>
              <a:rPr dirty="0" sz="1000" spc="8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52.9%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2534420" y="5319072"/>
            <a:ext cx="4055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53%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211824" y="5340988"/>
            <a:ext cx="294447" cy="6220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</a:t>
            </a:r>
          </a:p>
          <a:p>
            <a:pPr marL="0" marR="0">
              <a:lnSpc>
                <a:spcPts val="898"/>
              </a:lnSpc>
              <a:spcBef>
                <a:spcPts val="28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0,5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990649" y="5661617"/>
            <a:ext cx="35113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0,57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686118" y="5738013"/>
            <a:ext cx="94042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subsegments: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781919" y="5738013"/>
            <a:ext cx="53891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Digital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686118" y="5899544"/>
            <a:ext cx="1633893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Game,</a:t>
            </a:r>
            <a:r>
              <a:rPr dirty="0" sz="1000" spc="6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Physical</a:t>
            </a:r>
            <a:r>
              <a:rPr dirty="0" sz="1000" spc="66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Console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454098" y="6095986"/>
            <a:ext cx="562992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48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</a:p>
          <a:p>
            <a:pPr marL="0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087316" y="6095986"/>
            <a:ext cx="1305881" cy="3165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Physical</a:t>
            </a:r>
            <a:r>
              <a:rPr dirty="0" sz="1000" spc="9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</a:p>
          <a:p>
            <a:pPr marL="27448" marR="0">
              <a:lnSpc>
                <a:spcPts val="10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211824" y="628242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0,0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486292" y="6366672"/>
            <a:ext cx="1303362" cy="261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800" spc="9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</a:p>
          <a:p>
            <a:pPr marL="761317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Console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7802362" y="6366672"/>
            <a:ext cx="72871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8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PC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55451" y="6418526"/>
            <a:ext cx="2632497" cy="1938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related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2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Percentage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by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type,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global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as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March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</a:t>
            </a:r>
          </a:p>
          <a:p>
            <a:pPr marL="0" marR="0">
              <a:lnSpc>
                <a:spcPts val="563"/>
              </a:lnSpc>
              <a:spcBef>
                <a:spcPts val="46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84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84379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VR/AR</a:t>
            </a:r>
            <a:r>
              <a:rPr dirty="0" sz="28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2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  <a:r>
              <a:rPr dirty="0" sz="28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2800" spc="-1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Applications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Even</a:t>
            </a:r>
            <a:r>
              <a:rPr dirty="0" sz="14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though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applications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sophisticated,</a:t>
            </a:r>
            <a:r>
              <a:rPr dirty="0" sz="14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long-term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mainstream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captivation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retention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70758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achieved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seen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hardware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app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user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numbers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5409" y="1126110"/>
            <a:ext cx="18833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Virtual</a:t>
            </a:r>
            <a:r>
              <a:rPr dirty="0" sz="1200" spc="4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Reality</a:t>
            </a:r>
            <a:r>
              <a:rPr dirty="0" sz="12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65539" y="1126110"/>
            <a:ext cx="2249245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Augmented</a:t>
            </a:r>
            <a:r>
              <a:rPr dirty="0" sz="1200" spc="7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Reality</a:t>
            </a:r>
            <a:r>
              <a:rPr dirty="0" sz="1200" spc="1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2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2245" y="1547394"/>
            <a:ext cx="128880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Mobile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VR</a:t>
            </a:r>
            <a:r>
              <a:rPr dirty="0" sz="10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Growth: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2245" y="177596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4400" y="1775965"/>
            <a:ext cx="550615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Rise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mobile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phone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allowing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better</a:t>
            </a:r>
            <a:r>
              <a:rPr dirty="0" sz="100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immersive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experiences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users,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24400" y="1928388"/>
            <a:ext cx="499453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opening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experiences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low</a:t>
            </a:r>
            <a:r>
              <a:rPr dirty="0" sz="1000" spc="2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barriers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entry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2118" y="215695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4147" y="2156959"/>
            <a:ext cx="5506278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100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will</a:t>
            </a:r>
            <a:r>
              <a:rPr dirty="0" sz="10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able</a:t>
            </a:r>
            <a:r>
              <a:rPr dirty="0" sz="10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join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immersive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experiences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0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offers,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hardware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still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posing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entry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price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barrier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1865" y="2537953"/>
            <a:ext cx="19211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Development</a:t>
            </a:r>
            <a:r>
              <a:rPr dirty="0" sz="1000" spc="2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Indie</a:t>
            </a:r>
            <a:r>
              <a:rPr dirty="0" sz="10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Market: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57868" y="2579254"/>
            <a:ext cx="196684" cy="712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087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28556" y="2579254"/>
            <a:ext cx="2668598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6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maturity</a:t>
            </a:r>
            <a:r>
              <a:rPr dirty="0" sz="1000" spc="6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  <a:r>
              <a:rPr dirty="0" sz="1000" spc="6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6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 spc="1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1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1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immersive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better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1738" y="276652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3767" y="2766524"/>
            <a:ext cx="5506279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1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small</a:t>
            </a:r>
            <a:r>
              <a:rPr dirty="0" sz="100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emerging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fulfill</a:t>
            </a:r>
            <a:r>
              <a:rPr dirty="0" sz="1000" spc="1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demand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0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experiences,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AAA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view</a:t>
            </a:r>
            <a:r>
              <a:rPr dirty="0" sz="100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  <a:r>
              <a:rPr dirty="0" sz="100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1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big</a:t>
            </a:r>
            <a:r>
              <a:rPr dirty="0" sz="1000" spc="2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risk</a:t>
            </a:r>
            <a:r>
              <a:rPr dirty="0" sz="1000" spc="2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due</a:t>
            </a:r>
            <a:r>
              <a:rPr dirty="0" sz="1000" spc="2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its</a:t>
            </a:r>
            <a:r>
              <a:rPr dirty="0" sz="1000" spc="2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small</a:t>
            </a:r>
            <a:r>
              <a:rPr dirty="0" sz="1000" spc="2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install</a:t>
            </a:r>
            <a:r>
              <a:rPr dirty="0" sz="1000" spc="2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base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creating</a:t>
            </a:r>
            <a:r>
              <a:rPr dirty="0" sz="100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perfect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scenario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smaller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studios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develop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ideas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exciting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content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28555" y="3112654"/>
            <a:ext cx="2669337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100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story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  <a:r>
              <a:rPr dirty="0" sz="1000" spc="1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gaming</a:t>
            </a:r>
            <a:r>
              <a:rPr dirty="0" sz="10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Pokémon</a:t>
            </a:r>
            <a:r>
              <a:rPr dirty="0" sz="1000" spc="4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4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smartphone</a:t>
            </a:r>
            <a:r>
              <a:rPr dirty="0" sz="1000" spc="4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ready</a:t>
            </a:r>
            <a:r>
              <a:rPr dirty="0" sz="1000" spc="4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created</a:t>
            </a:r>
            <a:r>
              <a:rPr dirty="0" sz="100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Nantic</a:t>
            </a:r>
            <a:r>
              <a:rPr dirty="0" sz="100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collaboration</a:t>
            </a:r>
            <a:r>
              <a:rPr dirty="0" sz="1000" spc="2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Nintendo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Pokémon</a:t>
            </a:r>
            <a:r>
              <a:rPr dirty="0" sz="10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632224" y="3226070"/>
            <a:ext cx="196862" cy="86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HMFTPS+ArialMT"/>
                <a:cs typeface="HMFTPS+ArialMT"/>
              </a:rPr>
              <a:t>•</a:t>
            </a:r>
          </a:p>
          <a:p>
            <a:pPr marL="177" marR="0">
              <a:lnSpc>
                <a:spcPts val="1112"/>
              </a:lnSpc>
              <a:spcBef>
                <a:spcPts val="4287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802912" y="3226070"/>
            <a:ext cx="2021212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Tilt</a:t>
            </a:r>
            <a:r>
              <a:rPr dirty="0" sz="1000" spc="60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Five</a:t>
            </a:r>
            <a:r>
              <a:rPr dirty="0" sz="1000" spc="5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5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5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brings</a:t>
            </a:r>
            <a:r>
              <a:rPr dirty="0" sz="1000" spc="2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tabletop</a:t>
            </a:r>
            <a:r>
              <a:rPr dirty="0" sz="1000" spc="28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wargames</a:t>
            </a:r>
            <a:r>
              <a:rPr dirty="0" sz="1000" spc="3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virtual</a:t>
            </a:r>
            <a:r>
              <a:rPr dirty="0" sz="1000" spc="5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  <a:r>
              <a:rPr dirty="0" sz="1000" spc="5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5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00" spc="5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</a:t>
            </a:r>
          </a:p>
          <a:p>
            <a:pPr marL="127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018724" y="3323325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2%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54637" y="3407444"/>
            <a:ext cx="839808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PlayStation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VR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Valve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Index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88746" y="348486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354637" y="3737662"/>
            <a:ext cx="770238" cy="48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Oculus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Rift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Oculus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Quest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Oculus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Go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557868" y="3798454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b05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728176" y="3798454"/>
            <a:ext cx="2670496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After</a:t>
            </a:r>
            <a:r>
              <a:rPr dirty="0" sz="10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first</a:t>
            </a:r>
            <a:r>
              <a:rPr dirty="0" sz="100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two</a:t>
            </a:r>
            <a:r>
              <a:rPr dirty="0" sz="100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months</a:t>
            </a:r>
            <a:r>
              <a:rPr dirty="0" sz="1000" spc="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users</a:t>
            </a:r>
            <a:r>
              <a:rPr dirty="0" sz="1000" spc="1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2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</a:t>
            </a:r>
            <a:r>
              <a:rPr dirty="0" sz="10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had</a:t>
            </a:r>
            <a:r>
              <a:rPr dirty="0" sz="10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walked</a:t>
            </a:r>
            <a:r>
              <a:rPr dirty="0" sz="1000" spc="4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than</a:t>
            </a:r>
            <a:r>
              <a:rPr dirty="0" sz="10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4600</a:t>
            </a:r>
            <a:r>
              <a:rPr dirty="0" sz="1000" spc="4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million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kilometers</a:t>
            </a:r>
            <a:r>
              <a:rPr dirty="0" sz="1000" spc="4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combined,</a:t>
            </a:r>
            <a:r>
              <a:rPr dirty="0" sz="1000" spc="4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000" spc="4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power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influence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</a:t>
            </a:r>
            <a:r>
              <a:rPr dirty="0" sz="100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technology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253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647374" y="3921645"/>
            <a:ext cx="329684" cy="346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13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7%</a:t>
            </a:r>
          </a:p>
          <a:p>
            <a:pPr marL="0" marR="0">
              <a:lnSpc>
                <a:spcPts val="898"/>
              </a:lnSpc>
              <a:spcBef>
                <a:spcPts val="6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803040" y="3911910"/>
            <a:ext cx="201956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Users</a:t>
            </a:r>
            <a:r>
              <a:rPr dirty="0" sz="100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</a:t>
            </a:r>
            <a:r>
              <a:rPr dirty="0" sz="10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own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living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458196" y="4019250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49%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803166" y="4064333"/>
            <a:ext cx="4405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room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296991" y="4064333"/>
            <a:ext cx="36344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711505" y="4064333"/>
            <a:ext cx="77121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experience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531426" y="4064333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354637" y="4232987"/>
            <a:ext cx="929645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Oculus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Quest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Oculus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Rift/Rift</a:t>
            </a:r>
            <a:r>
              <a:rPr dirty="0" sz="8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803166" y="4216756"/>
            <a:ext cx="141797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immersive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adventure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433262" y="437612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185412" y="4559987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4%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51942" y="4599648"/>
            <a:ext cx="2000717" cy="303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Most</a:t>
            </a:r>
            <a:r>
              <a:rPr dirty="0" sz="1200" spc="199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Popular</a:t>
            </a:r>
            <a:r>
              <a:rPr dirty="0" sz="1200" spc="198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Hardware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13693" y="4613438"/>
            <a:ext cx="1867258" cy="303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Pokémon</a:t>
            </a:r>
            <a:r>
              <a:rPr dirty="0" sz="1200" spc="192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Go</a:t>
            </a:r>
            <a:r>
              <a:rPr dirty="0" sz="1200" spc="180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Revenues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9274239" y="4613438"/>
            <a:ext cx="2737377" cy="303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91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Pokémon</a:t>
            </a:r>
            <a:r>
              <a:rPr dirty="0" sz="1200" spc="192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Go</a:t>
            </a:r>
            <a:r>
              <a:rPr dirty="0" sz="1200" spc="180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User</a:t>
            </a:r>
            <a:r>
              <a:rPr dirty="0" sz="1200" spc="196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Numbers</a:t>
            </a:r>
            <a:r>
              <a:rPr dirty="0" sz="1200" spc="162">
                <a:solidFill>
                  <a:srgbClr val="1f5fa0"/>
                </a:solidFill>
                <a:latin typeface="QHTJGD+SegoePrint-Bold"/>
                <a:cs typeface="QHTJGD+SegoePrint-Bold"/>
              </a:rPr>
              <a:t> </a:t>
            </a:r>
            <a:r>
              <a:rPr dirty="0" sz="1200">
                <a:solidFill>
                  <a:srgbClr val="1f5fa0"/>
                </a:solidFill>
                <a:latin typeface="QHTJGD+SegoePrint-Bold"/>
                <a:cs typeface="QHTJGD+SegoePrint-Bold"/>
              </a:rPr>
              <a:t>(mm)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21550" y="5016393"/>
            <a:ext cx="44755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-132%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023936" y="5155292"/>
            <a:ext cx="49318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$570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435160" y="5170532"/>
            <a:ext cx="5785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$1400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9186471" y="5143107"/>
            <a:ext cx="407919" cy="1188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69" marR="0">
              <a:lnSpc>
                <a:spcPts val="898"/>
              </a:lnSpc>
              <a:spcBef>
                <a:spcPts val="7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84769" marR="0">
              <a:lnSpc>
                <a:spcPts val="898"/>
              </a:lnSpc>
              <a:spcBef>
                <a:spcPts val="78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84769" marR="0">
              <a:lnSpc>
                <a:spcPts val="898"/>
              </a:lnSpc>
              <a:spcBef>
                <a:spcPts val="73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84769" marR="0">
              <a:lnSpc>
                <a:spcPts val="898"/>
              </a:lnSpc>
              <a:spcBef>
                <a:spcPts val="73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197802" marR="0">
              <a:lnSpc>
                <a:spcPts val="898"/>
              </a:lnSpc>
              <a:spcBef>
                <a:spcPts val="78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9894888" y="5126725"/>
            <a:ext cx="1168766" cy="439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8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users</a:t>
            </a:r>
            <a:r>
              <a:rPr dirty="0" sz="800" spc="5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918</a:t>
            </a:r>
          </a:p>
          <a:p>
            <a:pPr marL="327837" marR="0">
              <a:lnSpc>
                <a:spcPts val="898"/>
              </a:lnSpc>
              <a:spcBef>
                <a:spcPts val="11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662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1262491" y="5161544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536969" y="5190344"/>
            <a:ext cx="57853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$1400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537569" y="5193907"/>
            <a:ext cx="322762" cy="940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98" marR="0">
              <a:lnSpc>
                <a:spcPts val="898"/>
              </a:lnSpc>
              <a:spcBef>
                <a:spcPts val="65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98" marR="0">
              <a:lnSpc>
                <a:spcPts val="898"/>
              </a:lnSpc>
              <a:spcBef>
                <a:spcPts val="6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98" marR="0">
              <a:lnSpc>
                <a:spcPts val="898"/>
              </a:lnSpc>
              <a:spcBef>
                <a:spcPts val="65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563" marR="0">
              <a:lnSpc>
                <a:spcPts val="898"/>
              </a:lnSpc>
              <a:spcBef>
                <a:spcPts val="6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942912" y="5185377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232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264277" y="5216862"/>
            <a:ext cx="493189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$400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737475" y="5328337"/>
            <a:ext cx="95100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 spc="17">
                <a:solidFill>
                  <a:srgbClr val="000000"/>
                </a:solidFill>
                <a:latin typeface="HMFTPS+ArialMT"/>
                <a:cs typeface="HMFTPS+ArialMT"/>
              </a:rPr>
              <a:t>mm</a:t>
            </a:r>
            <a:r>
              <a:rPr dirty="0" sz="8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$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701974" y="546000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617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7882714" y="5520291"/>
            <a:ext cx="791815" cy="3379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147</a:t>
            </a:r>
          </a:p>
          <a:p>
            <a:pPr marL="469900" marR="0">
              <a:lnSpc>
                <a:spcPts val="898"/>
              </a:lnSpc>
              <a:spcBef>
                <a:spcPts val="56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822516" y="5706025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166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441403" y="5844178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65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6650598" y="617974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6914831" y="626823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7384732" y="626823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7854633" y="626823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8324534" y="626823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8794436" y="626823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673895" y="626819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0194646" y="626819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0713762" y="626819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234411" y="626819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85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5409" y="6637533"/>
            <a:ext cx="3800217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(PCMAG,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(Pingle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studio.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(Business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Apps.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(Niantic.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(Pokémon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(Statista.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2022))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960934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CSR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ESG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ESG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rating,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already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pursuing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greener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sustainable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2050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9422" y="1387033"/>
            <a:ext cx="139089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Environmental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44266" y="1387032"/>
            <a:ext cx="67765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Social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48957" y="1396687"/>
            <a:ext cx="2076724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Corporate</a:t>
            </a:r>
            <a:r>
              <a:rPr dirty="0" sz="1400" spc="21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Governance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184" y="2522877"/>
            <a:ext cx="210272" cy="559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1894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70091" y="2522075"/>
            <a:ext cx="303454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2050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Targeting</a:t>
            </a:r>
            <a:r>
              <a:rPr dirty="0" sz="1000" spc="1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00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energy</a:t>
            </a:r>
            <a:r>
              <a:rPr dirty="0" sz="100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related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CO2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emissions</a:t>
            </a:r>
            <a:r>
              <a:rPr dirty="0" sz="1000" spc="-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zero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02774" y="2522877"/>
            <a:ext cx="210552" cy="940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252" marR="0">
              <a:lnSpc>
                <a:spcPts val="1105"/>
              </a:lnSpc>
              <a:spcBef>
                <a:spcPts val="1894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1894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85934" y="2522075"/>
            <a:ext cx="3173175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Constant</a:t>
            </a:r>
            <a:r>
              <a:rPr dirty="0" sz="1000" spc="4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push</a:t>
            </a:r>
            <a:r>
              <a:rPr dirty="0" sz="1000" spc="4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4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equal</a:t>
            </a:r>
            <a:r>
              <a:rPr dirty="0" sz="1000" spc="4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opportunities</a:t>
            </a:r>
            <a:r>
              <a:rPr dirty="0" sz="10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across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79863" y="2522877"/>
            <a:ext cx="210370" cy="559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98" marR="0">
              <a:lnSpc>
                <a:spcPts val="1105"/>
              </a:lnSpc>
              <a:spcBef>
                <a:spcPts val="1894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62743" y="2522075"/>
            <a:ext cx="2947132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consists</a:t>
            </a:r>
            <a:r>
              <a:rPr dirty="0" sz="1000" spc="-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members,</a:t>
            </a:r>
            <a:r>
              <a:rPr dirty="0" sz="10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outside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directors,</a:t>
            </a:r>
            <a:r>
              <a:rPr dirty="0" sz="10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one-year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terms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0091" y="2903068"/>
            <a:ext cx="3035026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2030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Targeting</a:t>
            </a:r>
            <a:r>
              <a:rPr dirty="0" sz="1000" spc="4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reduce</a:t>
            </a:r>
            <a:r>
              <a:rPr dirty="0" sz="1000" spc="47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35%</a:t>
            </a:r>
            <a:r>
              <a:rPr dirty="0" sz="1000" spc="4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4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energy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related</a:t>
            </a:r>
            <a:r>
              <a:rPr dirty="0" sz="1000" spc="6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CO2</a:t>
            </a:r>
            <a:r>
              <a:rPr dirty="0" sz="1000" spc="6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consumption</a:t>
            </a:r>
            <a:r>
              <a:rPr dirty="0" sz="1000" spc="70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6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comparison</a:t>
            </a:r>
            <a:r>
              <a:rPr dirty="0" sz="1000" spc="6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FY2020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585682" y="2903068"/>
            <a:ext cx="317300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Securing</a:t>
            </a:r>
            <a:r>
              <a:rPr dirty="0" sz="1000" spc="8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9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rights</a:t>
            </a:r>
            <a:r>
              <a:rPr dirty="0" sz="1000" spc="9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9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equal</a:t>
            </a:r>
            <a:r>
              <a:rPr dirty="0" sz="1000" spc="9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treatment</a:t>
            </a:r>
            <a:r>
              <a:rPr dirty="0" sz="1000" spc="9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shareholders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62869" y="2903068"/>
            <a:ext cx="291093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Statutory</a:t>
            </a:r>
            <a:r>
              <a:rPr dirty="0" sz="10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audit</a:t>
            </a:r>
            <a:r>
              <a:rPr dirty="0" sz="10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system,</a:t>
            </a:r>
            <a:r>
              <a:rPr dirty="0" sz="10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including</a:t>
            </a:r>
            <a:r>
              <a:rPr dirty="0" sz="10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outside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audit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supervisory</a:t>
            </a:r>
            <a:r>
              <a:rPr dirty="0" sz="10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0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members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85682" y="3284062"/>
            <a:ext cx="317456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3%</a:t>
            </a:r>
            <a:r>
              <a:rPr dirty="0" sz="1000" spc="2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SNUIJA+Arial-BoldMT"/>
                <a:cs typeface="SNUIJA+Arial-BoldMT"/>
              </a:rPr>
              <a:t>increase</a:t>
            </a:r>
            <a:r>
              <a:rPr dirty="0" sz="1000" spc="2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number</a:t>
            </a:r>
            <a:r>
              <a:rPr dirty="0" sz="1000" spc="1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female</a:t>
            </a:r>
            <a:r>
              <a:rPr dirty="0" sz="1000" spc="19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184" y="3437288"/>
            <a:ext cx="210399" cy="559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  <a:p>
            <a:pPr marL="0" marR="0">
              <a:lnSpc>
                <a:spcPts val="1105"/>
              </a:lnSpc>
              <a:spcBef>
                <a:spcPts val="1894"/>
              </a:spcBef>
              <a:spcAft>
                <a:spcPts val="0"/>
              </a:spcAft>
            </a:pPr>
            <a:r>
              <a:rPr dirty="0" sz="10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0091" y="3436485"/>
            <a:ext cx="3034920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Specific</a:t>
            </a:r>
            <a:r>
              <a:rPr dirty="0" sz="10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0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0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segments,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incl.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emission</a:t>
            </a:r>
            <a:r>
              <a:rPr dirty="0" sz="10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585429" y="3436485"/>
            <a:ext cx="16737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last</a:t>
            </a:r>
            <a:r>
              <a:rPr dirty="0" sz="10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mid-term</a:t>
            </a:r>
            <a:r>
              <a:rPr dirty="0" sz="10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plan</a:t>
            </a:r>
            <a:r>
              <a:rPr dirty="0" sz="10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cycle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689475" y="3720075"/>
            <a:ext cx="1415787" cy="287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7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  <a:p>
            <a:pPr marL="0" marR="0">
              <a:lnSpc>
                <a:spcPts val="777"/>
              </a:lnSpc>
              <a:spcBef>
                <a:spcPts val="409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Male</a:t>
            </a:r>
            <a:r>
              <a:rPr dirty="0" sz="7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70091" y="3817479"/>
            <a:ext cx="177843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Industrial</a:t>
            </a:r>
            <a:r>
              <a:rPr dirty="0" sz="10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Waste</a:t>
            </a:r>
            <a:r>
              <a:rPr dirty="0" sz="10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2021:</a:t>
            </a:r>
            <a:r>
              <a:rPr dirty="0" sz="10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2,099t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892425" y="3950262"/>
            <a:ext cx="1102811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CO2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Emissions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(tonnes)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89475" y="4021668"/>
            <a:ext cx="842254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816600" y="4065481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+4.16%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272442" y="4151206"/>
            <a:ext cx="47592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-3.30%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44749" y="4224272"/>
            <a:ext cx="464706" cy="17710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70,000</a:t>
            </a:r>
          </a:p>
          <a:p>
            <a:pPr marL="0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60,000</a:t>
            </a:r>
          </a:p>
          <a:p>
            <a:pPr marL="0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50,000</a:t>
            </a:r>
          </a:p>
          <a:p>
            <a:pPr marL="0" marR="0">
              <a:lnSpc>
                <a:spcPts val="898"/>
              </a:lnSpc>
              <a:spcBef>
                <a:spcPts val="9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40,000</a:t>
            </a:r>
          </a:p>
          <a:p>
            <a:pPr marL="0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30,000</a:t>
            </a:r>
          </a:p>
          <a:p>
            <a:pPr marL="0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20,000</a:t>
            </a:r>
          </a:p>
          <a:p>
            <a:pPr marL="0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10,000</a:t>
            </a:r>
          </a:p>
          <a:p>
            <a:pPr marL="254351" marR="0">
              <a:lnSpc>
                <a:spcPts val="898"/>
              </a:lnSpc>
              <a:spcBef>
                <a:spcPts val="92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89678" y="4224317"/>
            <a:ext cx="322762" cy="1741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  <a:p>
            <a:pPr marL="0" marR="0">
              <a:lnSpc>
                <a:spcPts val="898"/>
              </a:lnSpc>
              <a:spcBef>
                <a:spcPts val="4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113033" marR="0">
              <a:lnSpc>
                <a:spcPts val="898"/>
              </a:lnSpc>
              <a:spcBef>
                <a:spcPts val="4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423205" y="4224113"/>
            <a:ext cx="265975" cy="17410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</a:p>
          <a:p>
            <a:pPr marL="0" marR="0">
              <a:lnSpc>
                <a:spcPts val="898"/>
              </a:lnSpc>
              <a:spcBef>
                <a:spcPts val="8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  <a:p>
            <a:pPr marL="0" marR="0">
              <a:lnSpc>
                <a:spcPts val="898"/>
              </a:lnSpc>
              <a:spcBef>
                <a:spcPts val="88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242815" y="429959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812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4277" y="4282132"/>
            <a:ext cx="322762" cy="819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822</a:t>
            </a:r>
          </a:p>
          <a:p>
            <a:pPr marL="634" marR="0">
              <a:lnSpc>
                <a:spcPts val="898"/>
              </a:lnSpc>
              <a:spcBef>
                <a:spcPts val="435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665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02556" y="4335862"/>
            <a:ext cx="46470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61,795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632505" y="4387216"/>
            <a:ext cx="1323434" cy="164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59,043</a:t>
            </a:r>
            <a:r>
              <a:rPr dirty="0" sz="80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59,550</a:t>
            </a:r>
            <a:r>
              <a:rPr dirty="0" sz="80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59,551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922348" y="4419075"/>
            <a:ext cx="46470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58,169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69719" y="4515449"/>
            <a:ext cx="322762" cy="7377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690</a:t>
            </a:r>
          </a:p>
          <a:p>
            <a:pPr marL="579" marR="0">
              <a:lnSpc>
                <a:spcPts val="898"/>
              </a:lnSpc>
              <a:spcBef>
                <a:spcPts val="3712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570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352297" y="4557316"/>
            <a:ext cx="464706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52,256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897991" y="4667842"/>
            <a:ext cx="322762" cy="677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8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604</a:t>
            </a:r>
          </a:p>
          <a:p>
            <a:pPr marL="0" marR="0">
              <a:lnSpc>
                <a:spcPts val="898"/>
              </a:lnSpc>
              <a:spcBef>
                <a:spcPts val="3235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502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661151" y="477439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19%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967412" y="4968995"/>
            <a:ext cx="597107" cy="1575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18%</a:t>
            </a:r>
            <a:r>
              <a:rPr dirty="0" sz="800" spc="347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665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270501" y="5142694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4637087" y="523000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17%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242578" y="5686032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147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914911" y="5675571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157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897991" y="572571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570299" y="570982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870098" y="590146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541598" y="590156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214718" y="590156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886300" y="5901565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244314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2016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674495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104778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534958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63608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393789" y="5931682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16384" y="6409485"/>
            <a:ext cx="3232401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CSR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Governance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(Sustainalytics,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86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0816"/>
            <a:ext cx="8930174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2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2800" spc="-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Analysis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ratios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signal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ample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whitespace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levered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feasible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199" y="1133255"/>
            <a:ext cx="138400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Profitability</a:t>
            </a:r>
            <a:r>
              <a:rPr dirty="0" sz="1100" spc="-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9805" y="1129808"/>
            <a:ext cx="11994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Liquidity</a:t>
            </a:r>
            <a:r>
              <a:rPr dirty="0" sz="1100" spc="-1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8411" y="1129808"/>
            <a:ext cx="127717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Efficiency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77018" y="1129808"/>
            <a:ext cx="123300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Leverage</a:t>
            </a:r>
            <a:r>
              <a:rPr dirty="0" sz="1100" spc="3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15624" y="1129807"/>
            <a:ext cx="125768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DuPont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1199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3411" y="1540978"/>
            <a:ext cx="2016658" cy="825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Gross</a:t>
            </a:r>
            <a:r>
              <a:rPr dirty="0" sz="1000" spc="2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Margin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4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remained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stable</a:t>
            </a:r>
            <a:r>
              <a:rPr dirty="0" sz="1000" spc="4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4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past</a:t>
            </a:r>
            <a:r>
              <a:rPr dirty="0" sz="1000" spc="7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 spc="7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7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7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ranged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36%</a:t>
            </a:r>
            <a:r>
              <a:rPr dirty="0" sz="1000" spc="5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and</a:t>
            </a:r>
            <a:r>
              <a:rPr dirty="0" sz="1000" spc="6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38%,</a:t>
            </a:r>
            <a:r>
              <a:rPr dirty="0" sz="1000" spc="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operational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efficiency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99610" y="1540978"/>
            <a:ext cx="196880" cy="1101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19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71891" y="1540978"/>
            <a:ext cx="2016786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past</a:t>
            </a:r>
            <a:r>
              <a:rPr dirty="0" sz="1000" spc="3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 spc="3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000" spc="3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current</a:t>
            </a:r>
            <a:r>
              <a:rPr dirty="0" sz="1000" spc="3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  <a:r>
              <a:rPr dirty="0" sz="1000" spc="30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38411" y="1540978"/>
            <a:ext cx="196867" cy="1101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83" marR="0">
              <a:lnSpc>
                <a:spcPts val="1112"/>
              </a:lnSpc>
              <a:spcBef>
                <a:spcPts val="619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10623" y="1540978"/>
            <a:ext cx="2016406" cy="8255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00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0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Bandia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4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become</a:t>
            </a:r>
            <a:r>
              <a:rPr dirty="0" sz="1000" spc="4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less</a:t>
            </a:r>
            <a:r>
              <a:rPr dirty="0" sz="1000" spc="50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efficient</a:t>
            </a:r>
            <a:r>
              <a:rPr dirty="0" sz="1000" spc="5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managing</a:t>
            </a:r>
            <a:r>
              <a:rPr dirty="0" sz="100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5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inventory</a:t>
            </a:r>
            <a:r>
              <a:rPr dirty="0" sz="1000" spc="5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5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4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decreased</a:t>
            </a:r>
            <a:r>
              <a:rPr dirty="0" sz="1000" spc="5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13x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8x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77018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648976" y="1540978"/>
            <a:ext cx="2016659" cy="987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00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2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enable</a:t>
            </a:r>
            <a:r>
              <a:rPr dirty="0" sz="100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254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000" spc="3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finance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 spc="3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</a:p>
          <a:p>
            <a:pPr marL="381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little</a:t>
            </a:r>
            <a:r>
              <a:rPr dirty="0" sz="1000" spc="2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non-leverage</a:t>
            </a:r>
            <a:r>
              <a:rPr dirty="0" sz="1000" spc="2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2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</a:p>
          <a:p>
            <a:pPr marL="254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historic</a:t>
            </a:r>
            <a:r>
              <a:rPr dirty="0" sz="10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Debt-to-EBITDA</a:t>
            </a:r>
            <a:r>
              <a:rPr dirty="0" sz="1000" spc="1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multiple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0.4x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15624" y="1540978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087835" y="1540978"/>
            <a:ext cx="1973778" cy="9870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8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ROE</a:t>
            </a:r>
            <a:r>
              <a:rPr dirty="0" sz="1000" spc="89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8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ROA</a:t>
            </a:r>
            <a:r>
              <a:rPr dirty="0" sz="1000" spc="88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had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0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 spc="4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10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however,</a:t>
            </a:r>
            <a:r>
              <a:rPr dirty="0" sz="1000" spc="9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000" spc="9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2020,</a:t>
            </a:r>
            <a:r>
              <a:rPr dirty="0" sz="1000" spc="9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</a:p>
          <a:p>
            <a:pPr marL="0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metrics</a:t>
            </a:r>
            <a:r>
              <a:rPr dirty="0" sz="1000" spc="3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have</a:t>
            </a:r>
            <a:r>
              <a:rPr dirty="0" sz="1000" spc="3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decreased,</a:t>
            </a:r>
            <a:r>
              <a:rPr dirty="0" sz="1000" spc="3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likely</a:t>
            </a:r>
            <a:r>
              <a:rPr dirty="0" sz="1000" spc="6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6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6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COVID-10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pandemics</a:t>
            </a:r>
            <a:r>
              <a:rPr dirty="0" sz="10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72018" y="1864039"/>
            <a:ext cx="130172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000" spc="8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000" spc="8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2.5x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68940" y="186403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85368" y="1864039"/>
            <a:ext cx="50395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71892" y="2025569"/>
            <a:ext cx="2015374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indicator</a:t>
            </a:r>
            <a:r>
              <a:rPr dirty="0" sz="10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ability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meet</a:t>
            </a:r>
            <a:r>
              <a:rPr dirty="0" sz="10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short-term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obligations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61256" y="246297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33412" y="2462979"/>
            <a:ext cx="2016405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  <a:r>
              <a:rPr dirty="0" sz="100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  <a:r>
              <a:rPr dirty="0" sz="10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also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remained</a:t>
            </a:r>
            <a:r>
              <a:rPr dirty="0" sz="100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constant</a:t>
            </a:r>
            <a:r>
              <a:rPr dirty="0" sz="1000" spc="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past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~15%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771765" y="2462979"/>
            <a:ext cx="2016658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Stressing</a:t>
            </a:r>
            <a:r>
              <a:rPr dirty="0" sz="1000" spc="9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9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point</a:t>
            </a:r>
            <a:r>
              <a:rPr dirty="0" sz="1000" spc="9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further,</a:t>
            </a:r>
          </a:p>
          <a:p>
            <a:pPr marL="126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quick</a:t>
            </a:r>
            <a:r>
              <a:rPr dirty="0" sz="1000" spc="28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  <a:r>
              <a:rPr dirty="0" sz="1000" spc="29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253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part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five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  <a:r>
              <a:rPr dirty="0" sz="100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</a:p>
          <a:p>
            <a:pPr marL="126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below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2.0x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210750" y="2462979"/>
            <a:ext cx="841620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However,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receivables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007776" y="2462979"/>
            <a:ext cx="468630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</a:p>
          <a:p>
            <a:pPr marL="114348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516780" y="2462979"/>
            <a:ext cx="710755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accounts</a:t>
            </a:r>
          </a:p>
          <a:p>
            <a:pPr marL="32002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remained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476819" y="262450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648975" y="2624509"/>
            <a:ext cx="82753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Heightening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526829" y="2624509"/>
            <a:ext cx="32824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907823" y="2624509"/>
            <a:ext cx="75700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company’s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915553" y="262450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0087708" y="2624509"/>
            <a:ext cx="1974033" cy="664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4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 spc="4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likely</a:t>
            </a:r>
            <a:r>
              <a:rPr dirty="0" sz="10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000" spc="4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</a:p>
          <a:p>
            <a:pPr marL="253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decrease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100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income</a:t>
            </a:r>
            <a:r>
              <a:rPr dirty="0" sz="100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</a:p>
          <a:p>
            <a:pPr marL="254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3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assets</a:t>
            </a:r>
            <a:r>
              <a:rPr dirty="0" sz="1000" spc="3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during</a:t>
            </a:r>
            <a:r>
              <a:rPr dirty="0" sz="1000" spc="3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381" marR="0">
              <a:lnSpc>
                <a:spcPts val="1112"/>
              </a:lnSpc>
              <a:spcBef>
                <a:spcPts val="10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time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period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10624" y="2786039"/>
            <a:ext cx="2013350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relatively</a:t>
            </a:r>
            <a:r>
              <a:rPr dirty="0" sz="1000" spc="6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stable</a:t>
            </a:r>
            <a:r>
              <a:rPr dirty="0" sz="1000" spc="6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ranging</a:t>
            </a:r>
            <a:r>
              <a:rPr dirty="0" sz="1000" spc="6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6.8x</a:t>
            </a:r>
            <a:r>
              <a:rPr dirty="0" sz="1000" spc="1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5.6x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648848" y="2786039"/>
            <a:ext cx="2016532" cy="5024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ability</a:t>
            </a:r>
            <a:r>
              <a:rPr dirty="0" sz="10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take</a:t>
            </a:r>
            <a:r>
              <a:rPr dirty="0" sz="1000" spc="4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 spc="4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1000" spc="4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</a:p>
          <a:p>
            <a:pPr marL="127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allow</a:t>
            </a:r>
            <a:r>
              <a:rPr dirty="0" sz="1000" spc="6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 spc="6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6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pursue</a:t>
            </a:r>
            <a:r>
              <a:rPr dirty="0" sz="1000" spc="6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Games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Workshop’s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87362" y="3509061"/>
            <a:ext cx="76526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Gross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Net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305425" y="3509061"/>
            <a:ext cx="1062386" cy="482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Inventory</a:t>
            </a:r>
            <a:r>
              <a:rPr dirty="0" sz="8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Average</a:t>
            </a:r>
            <a:r>
              <a:rPr dirty="0" sz="8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collectibles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Asset</a:t>
            </a:r>
            <a:r>
              <a:rPr dirty="0" sz="8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turnover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564437" y="3509061"/>
            <a:ext cx="59464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264773" y="3509053"/>
            <a:ext cx="37366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ROA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ROE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693987" y="3594787"/>
            <a:ext cx="719727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Quick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564437" y="3674170"/>
            <a:ext cx="890040" cy="3172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Debt-to-EBITDA</a:t>
            </a:r>
          </a:p>
          <a:p>
            <a:pPr marL="0" marR="0">
              <a:lnSpc>
                <a:spcPts val="898"/>
              </a:lnSpc>
              <a:spcBef>
                <a:spcPts val="4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Equity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multiplier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87362" y="3839279"/>
            <a:ext cx="86175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EBITDA</a:t>
            </a:r>
            <a:r>
              <a:rPr dirty="0" sz="8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margin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997" y="4076307"/>
            <a:ext cx="26597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514495" y="4060298"/>
            <a:ext cx="294447" cy="2157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4.5</a:t>
            </a:r>
          </a:p>
          <a:p>
            <a:pPr marL="0" marR="0">
              <a:lnSpc>
                <a:spcPts val="898"/>
              </a:lnSpc>
              <a:spcBef>
                <a:spcPts val="85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4.0</a:t>
            </a:r>
          </a:p>
          <a:p>
            <a:pPr marL="0" marR="0">
              <a:lnSpc>
                <a:spcPts val="898"/>
              </a:lnSpc>
              <a:spcBef>
                <a:spcPts val="80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3.5</a:t>
            </a:r>
          </a:p>
          <a:p>
            <a:pPr marL="0" marR="0">
              <a:lnSpc>
                <a:spcPts val="898"/>
              </a:lnSpc>
              <a:spcBef>
                <a:spcPts val="85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3.0</a:t>
            </a:r>
          </a:p>
          <a:p>
            <a:pPr marL="0" marR="0">
              <a:lnSpc>
                <a:spcPts val="898"/>
              </a:lnSpc>
              <a:spcBef>
                <a:spcPts val="80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</a:t>
            </a:r>
          </a:p>
          <a:p>
            <a:pPr marL="0" marR="0">
              <a:lnSpc>
                <a:spcPts val="898"/>
              </a:lnSpc>
              <a:spcBef>
                <a:spcPts val="85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  <a:p>
            <a:pPr marL="0" marR="0">
              <a:lnSpc>
                <a:spcPts val="898"/>
              </a:lnSpc>
              <a:spcBef>
                <a:spcPts val="80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</a:p>
          <a:p>
            <a:pPr marL="0" marR="0">
              <a:lnSpc>
                <a:spcPts val="898"/>
              </a:lnSpc>
              <a:spcBef>
                <a:spcPts val="85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  <a:p>
            <a:pPr marL="0" marR="0">
              <a:lnSpc>
                <a:spcPts val="898"/>
              </a:lnSpc>
              <a:spcBef>
                <a:spcPts val="80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  <a:p>
            <a:pPr marL="0" marR="0">
              <a:lnSpc>
                <a:spcPts val="898"/>
              </a:lnSpc>
              <a:spcBef>
                <a:spcPts val="85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838309" y="4089007"/>
            <a:ext cx="265975" cy="1634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49" marR="0">
              <a:lnSpc>
                <a:spcPts val="898"/>
              </a:lnSpc>
              <a:spcBef>
                <a:spcPts val="299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  <a:p>
            <a:pPr marL="49" marR="0">
              <a:lnSpc>
                <a:spcPts val="898"/>
              </a:lnSpc>
              <a:spcBef>
                <a:spcPts val="299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56514" marR="0">
              <a:lnSpc>
                <a:spcPts val="898"/>
              </a:lnSpc>
              <a:spcBef>
                <a:spcPts val="299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350050" y="4089007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783371" y="4076307"/>
            <a:ext cx="265975" cy="6495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51" marR="0">
              <a:lnSpc>
                <a:spcPts val="898"/>
              </a:lnSpc>
              <a:spcBef>
                <a:spcPts val="301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037" y="4257136"/>
            <a:ext cx="265975" cy="14180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0" marR="0">
              <a:lnSpc>
                <a:spcPts val="898"/>
              </a:lnSpc>
              <a:spcBef>
                <a:spcPts val="57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35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25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57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0890153" y="4496113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495505" y="4553542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508331" y="4547477"/>
            <a:ext cx="345398" cy="11659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  <a:p>
            <a:pPr marL="0" marR="0">
              <a:lnSpc>
                <a:spcPts val="898"/>
              </a:lnSpc>
              <a:spcBef>
                <a:spcPts val="708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0.4x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101753" y="458682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38%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350050" y="4580643"/>
            <a:ext cx="614233" cy="154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1.5</a:t>
            </a:r>
            <a:r>
              <a:rPr dirty="0" sz="800" spc="7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989094" y="4584516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0386122" y="4574132"/>
            <a:ext cx="356765" cy="5457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  <a:p>
            <a:pPr marL="0" marR="0">
              <a:lnSpc>
                <a:spcPts val="898"/>
              </a:lnSpc>
              <a:spcBef>
                <a:spcPts val="22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446235" y="4624791"/>
            <a:ext cx="40218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13.5x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001919" y="4616264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1.4x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292003" y="4658285"/>
            <a:ext cx="702390" cy="1692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36%</a:t>
            </a:r>
            <a:r>
              <a:rPr dirty="0" sz="800" spc="9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1126234" y="466679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36%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613994" y="4659858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36%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079522" y="4650922"/>
            <a:ext cx="40218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13.3x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2783648" y="4699322"/>
            <a:ext cx="345398" cy="3159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2.8x</a:t>
            </a:r>
          </a:p>
          <a:p>
            <a:pPr marL="0" marR="0">
              <a:lnSpc>
                <a:spcPts val="898"/>
              </a:lnSpc>
              <a:spcBef>
                <a:spcPts val="3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2.5x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453730" y="4705174"/>
            <a:ext cx="345398" cy="447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2.8x</a:t>
            </a:r>
          </a:p>
          <a:p>
            <a:pPr marL="0" marR="0">
              <a:lnSpc>
                <a:spcPts val="898"/>
              </a:lnSpc>
              <a:spcBef>
                <a:spcPts val="142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2.2x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0024237" y="470276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13%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1394184" y="4702129"/>
            <a:ext cx="356765" cy="4882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13%</a:t>
            </a:r>
          </a:p>
          <a:p>
            <a:pPr marL="28257" marR="0">
              <a:lnSpc>
                <a:spcPts val="898"/>
              </a:lnSpc>
              <a:spcBef>
                <a:spcPts val="174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098798" y="4744463"/>
            <a:ext cx="345398" cy="3457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2.7x</a:t>
            </a:r>
          </a:p>
          <a:p>
            <a:pPr marL="0" marR="0">
              <a:lnSpc>
                <a:spcPts val="898"/>
              </a:lnSpc>
              <a:spcBef>
                <a:spcPts val="6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2.3x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3550442" y="4804510"/>
            <a:ext cx="345398" cy="3416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2.6x</a:t>
            </a:r>
          </a:p>
          <a:p>
            <a:pPr marL="0" marR="0">
              <a:lnSpc>
                <a:spcPts val="898"/>
              </a:lnSpc>
              <a:spcBef>
                <a:spcPts val="59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2.2x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5978046" y="4788208"/>
            <a:ext cx="402185" cy="7025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11.9x</a:t>
            </a:r>
          </a:p>
          <a:p>
            <a:pPr marL="28257" marR="0">
              <a:lnSpc>
                <a:spcPts val="898"/>
              </a:lnSpc>
              <a:spcBef>
                <a:spcPts val="343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6.3x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4002084" y="4830023"/>
            <a:ext cx="345398" cy="379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2.5x</a:t>
            </a:r>
          </a:p>
          <a:p>
            <a:pPr marL="0" marR="0">
              <a:lnSpc>
                <a:spcPts val="898"/>
              </a:lnSpc>
              <a:spcBef>
                <a:spcPts val="88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2.0x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509858" y="4941133"/>
            <a:ext cx="402185" cy="5573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10.3x</a:t>
            </a:r>
          </a:p>
          <a:p>
            <a:pPr marL="28258" marR="0">
              <a:lnSpc>
                <a:spcPts val="898"/>
              </a:lnSpc>
              <a:spcBef>
                <a:spcPts val="229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6.2x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0890153" y="493492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899073" y="5010742"/>
            <a:ext cx="356765" cy="4411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10%</a:t>
            </a:r>
          </a:p>
          <a:p>
            <a:pPr marL="27400" marR="0">
              <a:lnSpc>
                <a:spcPts val="898"/>
              </a:lnSpc>
              <a:spcBef>
                <a:spcPts val="137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7350050" y="5077243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1.0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9783422" y="5063661"/>
            <a:ext cx="539193" cy="15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800" spc="7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7069929" y="5175321"/>
            <a:ext cx="345398" cy="386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8.0x</a:t>
            </a:r>
          </a:p>
          <a:p>
            <a:pPr marL="0" marR="0">
              <a:lnSpc>
                <a:spcPts val="898"/>
              </a:lnSpc>
              <a:spcBef>
                <a:spcPts val="94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5.6x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5474492" y="5294449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6.8x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079203" y="5327356"/>
            <a:ext cx="34539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6.4x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638476" y="5436831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126234" y="5441939"/>
            <a:ext cx="356765" cy="3606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  <a:p>
            <a:pPr marL="28257" marR="0">
              <a:lnSpc>
                <a:spcPts val="898"/>
              </a:lnSpc>
              <a:spcBef>
                <a:spcPts val="74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9%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613994" y="5450461"/>
            <a:ext cx="356765" cy="3770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  <a:p>
            <a:pPr marL="28257" marR="0">
              <a:lnSpc>
                <a:spcPts val="898"/>
              </a:lnSpc>
              <a:spcBef>
                <a:spcPts val="87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8%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2101753" y="5418410"/>
            <a:ext cx="356765" cy="45848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15%</a:t>
            </a:r>
          </a:p>
          <a:p>
            <a:pPr marL="28257" marR="0">
              <a:lnSpc>
                <a:spcPts val="898"/>
              </a:lnSpc>
              <a:spcBef>
                <a:spcPts val="151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292003" y="5466647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14%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7350050" y="5571344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0.5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9839888" y="5568179"/>
            <a:ext cx="209187" cy="64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0" marR="0">
              <a:lnSpc>
                <a:spcPts val="898"/>
              </a:lnSpc>
              <a:spcBef>
                <a:spcPts val="3017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666733" y="5674905"/>
            <a:ext cx="29997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8%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52037" y="5703802"/>
            <a:ext cx="539202" cy="154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800" spc="7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7%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9001919" y="5745624"/>
            <a:ext cx="345398" cy="3338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  <a:p>
            <a:pPr marL="0" marR="0">
              <a:lnSpc>
                <a:spcPts val="898"/>
              </a:lnSpc>
              <a:spcBef>
                <a:spcPts val="53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7989062" y="5791121"/>
            <a:ext cx="345398" cy="2909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  <a:p>
            <a:pPr marL="0" marR="0">
              <a:lnSpc>
                <a:spcPts val="898"/>
              </a:lnSpc>
              <a:spcBef>
                <a:spcPts val="19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8495505" y="5779508"/>
            <a:ext cx="345398" cy="304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  <a:p>
            <a:pPr marL="0" marR="0">
              <a:lnSpc>
                <a:spcPts val="898"/>
              </a:lnSpc>
              <a:spcBef>
                <a:spcPts val="30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619174" y="5810943"/>
            <a:ext cx="345398" cy="275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0.2x</a:t>
            </a:r>
          </a:p>
          <a:p>
            <a:pPr marL="0" marR="0">
              <a:lnSpc>
                <a:spcPts val="898"/>
              </a:lnSpc>
              <a:spcBef>
                <a:spcPts val="7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0.0x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4970242" y="5837841"/>
            <a:ext cx="454038" cy="4682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896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1.3x</a:t>
            </a:r>
          </a:p>
          <a:p>
            <a:pPr marL="0" marR="0">
              <a:lnSpc>
                <a:spcPts val="898"/>
              </a:lnSpc>
              <a:spcBef>
                <a:spcPts val="159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5474492" y="5830048"/>
            <a:ext cx="345398" cy="4760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1.3x</a:t>
            </a:r>
          </a:p>
          <a:p>
            <a:pPr marL="27528" marR="0">
              <a:lnSpc>
                <a:spcPts val="898"/>
              </a:lnSpc>
              <a:spcBef>
                <a:spcPts val="1602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6006303" y="5840410"/>
            <a:ext cx="345398" cy="4656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1.2x</a:t>
            </a:r>
          </a:p>
          <a:p>
            <a:pPr marL="27598" marR="0">
              <a:lnSpc>
                <a:spcPts val="898"/>
              </a:lnSpc>
              <a:spcBef>
                <a:spcPts val="15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6538117" y="5845631"/>
            <a:ext cx="345398" cy="460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1.2x</a:t>
            </a:r>
          </a:p>
          <a:p>
            <a:pPr marL="27563" marR="0">
              <a:lnSpc>
                <a:spcPts val="898"/>
              </a:lnSpc>
              <a:spcBef>
                <a:spcPts val="152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7069929" y="5856502"/>
            <a:ext cx="345398" cy="4496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1.1x</a:t>
            </a:r>
          </a:p>
          <a:p>
            <a:pPr marL="27529" marR="0">
              <a:lnSpc>
                <a:spcPts val="898"/>
              </a:lnSpc>
              <a:spcBef>
                <a:spcPts val="1443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08503" y="5884635"/>
            <a:ext cx="209187" cy="3330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</a:t>
            </a:r>
          </a:p>
          <a:p>
            <a:pPr marL="0" marR="0">
              <a:lnSpc>
                <a:spcPts val="898"/>
              </a:lnSpc>
              <a:spcBef>
                <a:spcPts val="525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9508375" y="5902101"/>
            <a:ext cx="345398" cy="4040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0.1x</a:t>
            </a:r>
          </a:p>
          <a:p>
            <a:pPr marL="27521" marR="0">
              <a:lnSpc>
                <a:spcPts val="898"/>
              </a:lnSpc>
              <a:spcBef>
                <a:spcPts val="108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4894823" y="6065445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7350050" y="6065445"/>
            <a:ext cx="29444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0.0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183896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671257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1160252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1647614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2134975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2674699" y="615395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3127139" y="615395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3577946" y="615395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4030387" y="615395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4481193" y="615395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7510208" y="615393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8016579" y="615389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8523087" y="6153929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9029543" y="6153929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9915319" y="6153942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’17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10420007" y="615392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’18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10923196" y="615392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’19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11428119" y="615392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’20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11931308" y="6153925"/>
            <a:ext cx="28866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’21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516384" y="6409485"/>
            <a:ext cx="2387815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87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142997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28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ESG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CSR</a:t>
            </a:r>
            <a:r>
              <a:rPr dirty="0" sz="280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programs</a:t>
            </a:r>
            <a:r>
              <a:rPr dirty="0" sz="14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carbon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footprint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reduction,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following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goal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ESG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  <a:r>
              <a:rPr dirty="0" sz="14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4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initiatives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6" y="748528"/>
            <a:ext cx="7617111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efficient</a:t>
            </a:r>
            <a:r>
              <a:rPr dirty="0" sz="14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recycling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facile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possibilities,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contributing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lower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ESG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score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post-acquisition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86635" y="1387033"/>
            <a:ext cx="1390892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Environmental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91549" y="1387033"/>
            <a:ext cx="677659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Social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802454" y="1387033"/>
            <a:ext cx="2076724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Corporate</a:t>
            </a:r>
            <a:r>
              <a:rPr dirty="0" sz="1400" spc="21">
                <a:solidFill>
                  <a:srgbClr val="ffffff"/>
                </a:solidFill>
                <a:latin typeface="SNUIJA+Arial-BoldMT"/>
                <a:cs typeface="SNUIJA+Arial-BoldMT"/>
              </a:rPr>
              <a:t> </a:t>
            </a:r>
            <a:r>
              <a:rPr dirty="0" sz="1400">
                <a:solidFill>
                  <a:srgbClr val="ffffff"/>
                </a:solidFill>
                <a:latin typeface="SNUIJA+Arial-BoldMT"/>
                <a:cs typeface="SNUIJA+Arial-BoldMT"/>
              </a:rPr>
              <a:t>Governance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0102" y="2516517"/>
            <a:ext cx="330399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356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mWh</a:t>
            </a:r>
            <a:r>
              <a:rPr dirty="0" sz="1100" spc="-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renewable</a:t>
            </a:r>
            <a:r>
              <a:rPr dirty="0" sz="11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energy=&gt;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7%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factory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549893" y="2516517"/>
            <a:ext cx="207570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2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23%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staff</a:t>
            </a:r>
            <a:r>
              <a:rPr dirty="0" sz="1100" spc="-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female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60345" y="2516517"/>
            <a:ext cx="325020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2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Supply</a:t>
            </a:r>
            <a:r>
              <a:rPr dirty="0" sz="11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chain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part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ethical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sourcing</a:t>
            </a:r>
            <a:r>
              <a:rPr dirty="0" sz="11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program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82933" y="2696404"/>
            <a:ext cx="99521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energy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usage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43225" y="2696404"/>
            <a:ext cx="100192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(annual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audit)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49893" y="2746641"/>
            <a:ext cx="3066228" cy="4248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2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57%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1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members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</a:p>
          <a:p>
            <a:pPr marL="0" marR="0">
              <a:lnSpc>
                <a:spcPts val="1233"/>
              </a:lnSpc>
              <a:spcBef>
                <a:spcPts val="578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2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9/9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positions</a:t>
            </a:r>
            <a:r>
              <a:rPr dirty="0" sz="11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men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senior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management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00102" y="2926485"/>
            <a:ext cx="317486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retail</a:t>
            </a:r>
            <a:r>
              <a:rPr dirty="0" sz="1100" spc="-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contracted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run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under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60394" y="2926485"/>
            <a:ext cx="312632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Zero-tolerance</a:t>
            </a:r>
            <a:r>
              <a:rPr dirty="0" sz="11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modern-slavery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through-out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82933" y="3106372"/>
            <a:ext cx="86945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renewables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343086" y="3106372"/>
            <a:ext cx="92538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supply</a:t>
            </a:r>
            <a:r>
              <a:rPr dirty="0" sz="11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chain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00102" y="3336453"/>
            <a:ext cx="302934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Internal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carbon</a:t>
            </a:r>
            <a:r>
              <a:rPr dirty="0" sz="11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footprint:</a:t>
            </a:r>
            <a:r>
              <a:rPr dirty="0" sz="11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51,619</a:t>
            </a:r>
            <a:r>
              <a:rPr dirty="0" sz="1100" spc="-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tCO2e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160254" y="3336453"/>
            <a:ext cx="325200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Board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consists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7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members,</a:t>
            </a:r>
            <a:r>
              <a:rPr dirty="0" sz="1100" spc="-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o/w</a:t>
            </a:r>
            <a:r>
              <a:rPr dirty="0" sz="11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  <a:r>
              <a:rPr dirty="0" sz="11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035675" y="3522556"/>
            <a:ext cx="501551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+4.08%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343086" y="3516340"/>
            <a:ext cx="57024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male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00102" y="3566534"/>
            <a:ext cx="3314790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Internal</a:t>
            </a:r>
            <a:r>
              <a:rPr dirty="0" sz="11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reduced</a:t>
            </a:r>
            <a:r>
              <a:rPr dirty="0" sz="1100" spc="-1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carbon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footprint/mm£</a:t>
            </a:r>
            <a:r>
              <a:rPr dirty="0" sz="1100" spc="-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spent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125135" y="3585042"/>
            <a:ext cx="440865" cy="8883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69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2,436</a:t>
            </a:r>
          </a:p>
          <a:p>
            <a:pPr marL="0" marR="0">
              <a:lnSpc>
                <a:spcPts val="898"/>
              </a:lnSpc>
              <a:spcBef>
                <a:spcPts val="4898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1,893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481168" y="3621157"/>
            <a:ext cx="407919" cy="15363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2,500</a:t>
            </a:r>
          </a:p>
          <a:p>
            <a:pPr marL="0" marR="0">
              <a:lnSpc>
                <a:spcPts val="898"/>
              </a:lnSpc>
              <a:spcBef>
                <a:spcPts val="18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2,000</a:t>
            </a:r>
          </a:p>
          <a:p>
            <a:pPr marL="0" marR="0">
              <a:lnSpc>
                <a:spcPts val="898"/>
              </a:lnSpc>
              <a:spcBef>
                <a:spcPts val="18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1,500</a:t>
            </a:r>
          </a:p>
          <a:p>
            <a:pPr marL="0" marR="0">
              <a:lnSpc>
                <a:spcPts val="898"/>
              </a:lnSpc>
              <a:spcBef>
                <a:spcPts val="187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1,000</a:t>
            </a:r>
          </a:p>
          <a:p>
            <a:pPr marL="84749" marR="0">
              <a:lnSpc>
                <a:spcPts val="898"/>
              </a:lnSpc>
              <a:spcBef>
                <a:spcPts val="182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500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86747" y="3620952"/>
            <a:ext cx="265975" cy="18822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23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22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21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18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17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16</a:t>
            </a:r>
          </a:p>
          <a:p>
            <a:pPr marL="0" marR="0">
              <a:lnSpc>
                <a:spcPts val="898"/>
              </a:lnSpc>
              <a:spcBef>
                <a:spcPts val="804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913562" y="366631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22%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982933" y="3746421"/>
            <a:ext cx="43302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21%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430183" y="3756583"/>
            <a:ext cx="407993" cy="8313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2,188</a:t>
            </a:r>
          </a:p>
          <a:p>
            <a:pPr marL="818" marR="0">
              <a:lnSpc>
                <a:spcPts val="898"/>
              </a:lnSpc>
              <a:spcBef>
                <a:spcPts val="4449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1,728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736462" y="3810496"/>
            <a:ext cx="407919" cy="8150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2,110</a:t>
            </a:r>
          </a:p>
          <a:p>
            <a:pPr marL="405" marR="0">
              <a:lnSpc>
                <a:spcPts val="898"/>
              </a:lnSpc>
              <a:spcBef>
                <a:spcPts val="4321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1,676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197601" y="391238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041106" y="3951813"/>
            <a:ext cx="408802" cy="7637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1,907</a:t>
            </a:r>
          </a:p>
          <a:p>
            <a:pPr marL="1627" marR="0">
              <a:lnSpc>
                <a:spcPts val="898"/>
              </a:lnSpc>
              <a:spcBef>
                <a:spcPts val="3917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1,530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0102" y="3976502"/>
            <a:ext cx="3356175" cy="373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GHG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emissions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through</a:t>
            </a:r>
            <a:r>
              <a:rPr dirty="0" sz="11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supply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chain,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90%</a:t>
            </a:r>
          </a:p>
          <a:p>
            <a:pPr marL="457218" marR="0">
              <a:lnSpc>
                <a:spcPts val="1233"/>
              </a:lnSpc>
              <a:spcBef>
                <a:spcPts val="17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HMFTPS+ArialMT"/>
                <a:cs typeface="HMFTPS+ArialMT"/>
              </a:rPr>
              <a:t>•</a:t>
            </a:r>
            <a:r>
              <a:rPr dirty="0" sz="1100" spc="749">
                <a:solidFill>
                  <a:srgbClr val="4472c4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External</a:t>
            </a:r>
            <a:r>
              <a:rPr dirty="0" sz="11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material/services:</a:t>
            </a:r>
            <a:r>
              <a:rPr dirty="0" sz="1100" spc="-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67%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480051" y="402033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21%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822826" y="416796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20%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57320" y="4334734"/>
            <a:ext cx="1880205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HMFTPS+ArialMT"/>
                <a:cs typeface="HMFTPS+ArialMT"/>
              </a:rPr>
              <a:t>•</a:t>
            </a:r>
            <a:r>
              <a:rPr dirty="0" sz="1100" spc="749">
                <a:solidFill>
                  <a:srgbClr val="4472c4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Freight</a:t>
            </a:r>
            <a:r>
              <a:rPr dirty="0" sz="11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Transport:</a:t>
            </a:r>
            <a:r>
              <a:rPr dirty="0" sz="1100" spc="-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23%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00102" y="4641089"/>
            <a:ext cx="3058231" cy="7328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4472c4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100" spc="661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Waste</a:t>
            </a:r>
            <a:r>
              <a:rPr dirty="0" sz="1100" spc="-2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Recycling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facilities</a:t>
            </a:r>
            <a:r>
              <a:rPr dirty="0" sz="1100" spc="-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1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82831" marR="0">
              <a:lnSpc>
                <a:spcPts val="1233"/>
              </a:lnSpc>
              <a:spcBef>
                <a:spcPts val="1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cardboard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main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factories</a:t>
            </a:r>
            <a:r>
              <a:rPr dirty="0" sz="11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</a:p>
          <a:p>
            <a:pPr marL="182831" marR="0">
              <a:lnSpc>
                <a:spcPts val="1233"/>
              </a:lnSpc>
              <a:spcBef>
                <a:spcPts val="22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centers</a:t>
            </a:r>
            <a:r>
              <a:rPr dirty="0" sz="11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operational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(Nottingham,</a:t>
            </a:r>
          </a:p>
          <a:p>
            <a:pPr marL="182831" marR="0">
              <a:lnSpc>
                <a:spcPts val="1233"/>
              </a:lnSpc>
              <a:spcBef>
                <a:spcPts val="183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Sydney,</a:t>
            </a:r>
            <a:r>
              <a:rPr dirty="0" sz="11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Memphis)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167520" y="516429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543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779252" y="5203603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434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473387" y="519301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460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085118" y="5223328"/>
            <a:ext cx="32276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377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678951" y="5351377"/>
            <a:ext cx="20918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055829" y="5439509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751192" y="5439520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444971" y="5439531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138711" y="5439527"/>
            <a:ext cx="37955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673600" y="5669525"/>
            <a:ext cx="14157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7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7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221432" y="5669525"/>
            <a:ext cx="740250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Male</a:t>
            </a:r>
            <a:r>
              <a:rPr dirty="0" sz="7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111981" y="5669525"/>
            <a:ext cx="842254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Female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Managers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396273" y="6258066"/>
            <a:ext cx="2502453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(Sustainalytics,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88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78520"/>
            <a:ext cx="9594390" cy="615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Protection</a:t>
            </a:r>
          </a:p>
          <a:p>
            <a:pPr marL="0" marR="0">
              <a:lnSpc>
                <a:spcPts val="1447"/>
              </a:lnSpc>
              <a:spcBef>
                <a:spcPts val="50"/>
              </a:spcBef>
              <a:spcAft>
                <a:spcPts val="0"/>
              </a:spcAft>
            </a:pPr>
            <a:r>
              <a:rPr dirty="0" sz="13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3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long-standing</a:t>
            </a:r>
            <a:r>
              <a:rPr dirty="0" sz="130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franchise</a:t>
            </a:r>
            <a:r>
              <a:rPr dirty="0" sz="13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3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3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 spc="-12">
                <a:solidFill>
                  <a:srgbClr val="000000"/>
                </a:solidFill>
                <a:latin typeface="HMFTPS+ArialMT"/>
                <a:cs typeface="HMFTPS+ArialMT"/>
              </a:rPr>
              <a:t>Warhammer,</a:t>
            </a:r>
            <a:r>
              <a:rPr dirty="0" sz="13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3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3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increasingly</a:t>
            </a:r>
            <a:r>
              <a:rPr dirty="0" sz="13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protective</a:t>
            </a:r>
            <a:r>
              <a:rPr dirty="0" sz="13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about</a:t>
            </a:r>
            <a:r>
              <a:rPr dirty="0" sz="13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3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 spc="-57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3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suing</a:t>
            </a:r>
            <a:r>
              <a:rPr dirty="0" sz="130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people</a:t>
            </a:r>
            <a:r>
              <a:rPr dirty="0" sz="13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50208"/>
            <a:ext cx="8599590" cy="221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copyright</a:t>
            </a:r>
            <a:r>
              <a:rPr dirty="0" sz="130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3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trademark</a:t>
            </a:r>
            <a:r>
              <a:rPr dirty="0" sz="13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infringements,</a:t>
            </a:r>
            <a:r>
              <a:rPr dirty="0" sz="13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showing</a:t>
            </a:r>
            <a:r>
              <a:rPr dirty="0" sz="13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3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governance</a:t>
            </a:r>
            <a:r>
              <a:rPr dirty="0" sz="13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3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legal</a:t>
            </a:r>
            <a:r>
              <a:rPr dirty="0" sz="13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department,</a:t>
            </a:r>
            <a:r>
              <a:rPr dirty="0" sz="13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3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could</a:t>
            </a:r>
            <a:r>
              <a:rPr dirty="0" sz="13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pose</a:t>
            </a:r>
            <a:r>
              <a:rPr dirty="0" sz="13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05174" y="1042283"/>
            <a:ext cx="304561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Workshop’s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protection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policies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0851" y="1075274"/>
            <a:ext cx="124700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Four</a:t>
            </a:r>
            <a:r>
              <a:rPr dirty="0" sz="1100" spc="2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Types</a:t>
            </a:r>
            <a:r>
              <a:rPr dirty="0" sz="1100" spc="8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36594" y="1401964"/>
            <a:ext cx="589400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Copyright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81296" y="1513626"/>
            <a:ext cx="196811" cy="616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2381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53578" y="1513626"/>
            <a:ext cx="3022987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policy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focuses</a:t>
            </a:r>
            <a:r>
              <a:rPr dirty="0" sz="10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aspects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Copyright</a:t>
            </a:r>
            <a:r>
              <a:rPr dirty="0" sz="1000" spc="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Trademark</a:t>
            </a:r>
            <a:r>
              <a:rPr dirty="0" sz="10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65968" y="1593965"/>
            <a:ext cx="197139" cy="7128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30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36606" y="1588036"/>
            <a:ext cx="3158884" cy="495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" marR="0">
              <a:lnSpc>
                <a:spcPts val="12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Patents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“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000" spc="2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patent</a:t>
            </a:r>
            <a:r>
              <a:rPr dirty="0" sz="1000" spc="2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dirty="0" sz="1000" spc="2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000" spc="2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government-granted</a:t>
            </a:r>
            <a:r>
              <a:rPr dirty="0" sz="1000" spc="29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monopoly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1" i="1">
                <a:solidFill>
                  <a:srgbClr val="404040"/>
                </a:solidFill>
                <a:latin typeface="Calibri"/>
                <a:cs typeface="Calibri"/>
              </a:rPr>
              <a:t>to</a:t>
            </a:r>
          </a:p>
          <a:p>
            <a:pPr marL="252" marR="0">
              <a:lnSpc>
                <a:spcPts val="1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build,</a:t>
            </a:r>
            <a:r>
              <a:rPr dirty="0" sz="1000" spc="27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sell,</a:t>
            </a:r>
            <a:r>
              <a:rPr dirty="0" sz="1000" spc="26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1000" spc="25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use</a:t>
            </a:r>
            <a:r>
              <a:rPr dirty="0" sz="1000" spc="25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dirty="0" sz="1000" spc="24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invention</a:t>
            </a:r>
            <a:r>
              <a:rPr dirty="0" sz="1000" spc="25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(and</a:t>
            </a:r>
            <a:r>
              <a:rPr dirty="0" sz="1000" spc="26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prevent</a:t>
            </a:r>
            <a:r>
              <a:rPr dirty="0" sz="1000" spc="25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others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doing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so)</a:t>
            </a:r>
            <a:r>
              <a:rPr dirty="0" sz="1000" i="1">
                <a:solidFill>
                  <a:srgbClr val="000000"/>
                </a:solidFill>
                <a:latin typeface="Calibri"/>
                <a:cs typeface="Calibri"/>
              </a:rPr>
              <a:t>”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53452" y="1951035"/>
            <a:ext cx="3031231" cy="340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IP-guidelines</a:t>
            </a:r>
            <a:r>
              <a:rPr dirty="0" sz="10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emphasizes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strict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application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Trademarks</a:t>
            </a:r>
            <a:r>
              <a:rPr dirty="0" sz="1000" spc="-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rights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36480" y="2121453"/>
            <a:ext cx="3159109" cy="64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2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Trade</a:t>
            </a:r>
            <a:r>
              <a:rPr dirty="0" sz="1000" spc="5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Secrets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4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“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000" spc="539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trade</a:t>
            </a:r>
            <a:r>
              <a:rPr dirty="0" sz="1000" spc="53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secret</a:t>
            </a:r>
            <a:r>
              <a:rPr dirty="0" sz="1000" spc="53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dirty="0" sz="1000" spc="54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something</a:t>
            </a:r>
            <a:r>
              <a:rPr dirty="0" sz="1000" spc="53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not</a:t>
            </a:r>
          </a:p>
          <a:p>
            <a:pPr marL="126" marR="0">
              <a:lnSpc>
                <a:spcPts val="1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generally</a:t>
            </a:r>
            <a:r>
              <a:rPr dirty="0" sz="1000" spc="10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dirty="0" sz="1000" spc="11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dirty="0" sz="1000" spc="11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000" spc="11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public,</a:t>
            </a:r>
            <a:r>
              <a:rPr dirty="0" sz="1000" spc="12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[…]and</a:t>
            </a:r>
            <a:r>
              <a:rPr dirty="0" sz="1000" spc="11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confers</a:t>
            </a:r>
            <a:r>
              <a:rPr dirty="0" sz="1000" spc="10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some</a:t>
            </a:r>
            <a:r>
              <a:rPr dirty="0" sz="1000" spc="11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type</a:t>
            </a:r>
          </a:p>
          <a:p>
            <a:pPr marL="126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dirty="0" sz="1000" spc="17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economic</a:t>
            </a:r>
            <a:r>
              <a:rPr dirty="0" sz="1000" spc="19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value</a:t>
            </a:r>
            <a:r>
              <a:rPr dirty="0" sz="1000" spc="18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dirty="0" sz="1000" spc="18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000" spc="19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holder</a:t>
            </a:r>
            <a:r>
              <a:rPr dirty="0" sz="1000" spc="17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dirty="0" sz="1000" spc="17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000" spc="19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information</a:t>
            </a:r>
            <a:r>
              <a:rPr dirty="0" sz="1000" spc="18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not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being</a:t>
            </a:r>
            <a:r>
              <a:rPr dirty="0" sz="1000" spc="-2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known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by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another</a:t>
            </a:r>
            <a:r>
              <a:rPr dirty="0" sz="1000" spc="-3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party”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38438" y="2389963"/>
            <a:ext cx="2679835" cy="6366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market</a:t>
            </a:r>
            <a:r>
              <a:rPr dirty="0" sz="1000" spc="-4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identifying</a:t>
            </a:r>
            <a:r>
              <a:rPr dirty="0" sz="1000" spc="2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goods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&amp;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services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originating</a:t>
            </a:r>
            <a:r>
              <a:rPr dirty="0" sz="1000" spc="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from</a:t>
            </a:r>
            <a:r>
              <a:rPr dirty="0" sz="1000" spc="-1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GW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Applying</a:t>
            </a:r>
            <a:r>
              <a:rPr dirty="0" sz="1000" spc="51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legal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protection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for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their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brand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Guarding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against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counterfeiting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and</a:t>
            </a:r>
            <a:r>
              <a:rPr dirty="0" sz="1000" spc="-14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fraud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88671" y="2517149"/>
            <a:ext cx="884250" cy="366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Intellectual</a:t>
            </a:r>
          </a:p>
          <a:p>
            <a:pPr marL="77724" marR="0">
              <a:lnSpc>
                <a:spcPts val="1248"/>
              </a:lnSpc>
              <a:spcBef>
                <a:spcPts val="5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HMFTPS+ArialMT"/>
                <a:cs typeface="HMFTPS+ArialMT"/>
              </a:rPr>
              <a:t>Property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56004" y="2626780"/>
            <a:ext cx="49885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Patents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32455" y="2626780"/>
            <a:ext cx="646038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Trademark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965842" y="2813222"/>
            <a:ext cx="196811" cy="865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127" marR="0">
              <a:lnSpc>
                <a:spcPts val="1112"/>
              </a:lnSpc>
              <a:spcBef>
                <a:spcPts val="42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136480" y="2807293"/>
            <a:ext cx="3159770" cy="64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Copyrights:</a:t>
            </a:r>
            <a:r>
              <a:rPr dirty="0" sz="1000" spc="60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”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Copyrights</a:t>
            </a:r>
            <a:r>
              <a:rPr dirty="0" sz="1000" spc="60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protect</a:t>
            </a:r>
            <a:r>
              <a:rPr dirty="0" sz="1000" spc="61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dirty="0" sz="1000" spc="61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works</a:t>
            </a:r>
            <a:r>
              <a:rPr dirty="0" sz="1000" spc="61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of</a:t>
            </a:r>
          </a:p>
          <a:p>
            <a:pPr marL="0" marR="0">
              <a:lnSpc>
                <a:spcPts val="1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authorship,</a:t>
            </a:r>
            <a:r>
              <a:rPr dirty="0" sz="1000" spc="55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such</a:t>
            </a:r>
            <a:r>
              <a:rPr dirty="0" sz="1000" spc="549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dirty="0" sz="1000" spc="54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paintings,</a:t>
            </a:r>
            <a:r>
              <a:rPr dirty="0" sz="1000" spc="55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photographs,</a:t>
            </a:r>
            <a:r>
              <a:rPr dirty="0" sz="1000" spc="54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musical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compositions,</a:t>
            </a:r>
            <a:r>
              <a:rPr dirty="0" sz="1000" spc="57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sound</a:t>
            </a:r>
            <a:r>
              <a:rPr dirty="0" sz="1000" spc="57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recordings,</a:t>
            </a:r>
            <a:r>
              <a:rPr dirty="0" sz="1000" spc="55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computer</a:t>
            </a:r>
            <a:r>
              <a:rPr dirty="0" sz="1000" spc="54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programs,</a:t>
            </a:r>
          </a:p>
          <a:p>
            <a:pPr marL="12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books,</a:t>
            </a:r>
            <a:r>
              <a:rPr dirty="0" sz="1000" spc="-2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blog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posts,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movies,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architectural</a:t>
            </a:r>
            <a:r>
              <a:rPr dirty="0" sz="1000" spc="-3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works,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dirty="0" sz="1000" spc="-1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plays”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881296" y="315055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053452" y="3150559"/>
            <a:ext cx="2910409" cy="3409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explicitly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gives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chance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0" marR="0">
              <a:lnSpc>
                <a:spcPts val="1112"/>
              </a:lnSpc>
              <a:spcBef>
                <a:spcPts val="15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infringements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trying</a:t>
            </a:r>
            <a:r>
              <a:rPr dirty="0" sz="100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copyright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by: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36606" y="3493133"/>
            <a:ext cx="3160021" cy="64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T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rademarks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0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DKQSAH+Arial-ItalicMT"/>
                <a:cs typeface="DKQSAH+Arial-ItalicMT"/>
              </a:rPr>
              <a:t>“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dirty="0" sz="1000" spc="25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trademark</a:t>
            </a:r>
            <a:r>
              <a:rPr dirty="0" sz="1000" spc="24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can</a:t>
            </a:r>
            <a:r>
              <a:rPr dirty="0" sz="1000" spc="25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spc="-10" i="1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dirty="0" sz="1000" spc="26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any</a:t>
            </a:r>
            <a:r>
              <a:rPr dirty="0" sz="1000" spc="249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word,</a:t>
            </a:r>
            <a:r>
              <a:rPr dirty="0" sz="1000" spc="259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phrase,</a:t>
            </a:r>
          </a:p>
          <a:p>
            <a:pPr marL="0" marR="0">
              <a:lnSpc>
                <a:spcPts val="1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symbol,</a:t>
            </a:r>
            <a:r>
              <a:rPr dirty="0" sz="1000" spc="42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design,</a:t>
            </a:r>
            <a:r>
              <a:rPr dirty="0" sz="1000" spc="42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dirty="0" sz="1000" spc="41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combination</a:t>
            </a:r>
            <a:r>
              <a:rPr dirty="0" sz="1000" spc="427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dirty="0" sz="1000" spc="414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these</a:t>
            </a:r>
            <a:r>
              <a:rPr dirty="0" sz="1000" spc="42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things</a:t>
            </a:r>
            <a:r>
              <a:rPr dirty="0" sz="1000" spc="43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that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identifies</a:t>
            </a:r>
            <a:r>
              <a:rPr dirty="0" sz="1000" spc="23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dirty="0" sz="1000" spc="23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goods</a:t>
            </a:r>
            <a:r>
              <a:rPr dirty="0" sz="1000" spc="23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dirty="0" sz="1000" spc="232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services</a:t>
            </a:r>
            <a:r>
              <a:rPr dirty="0" sz="1000" spc="23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—</a:t>
            </a:r>
            <a:r>
              <a:rPr dirty="0" sz="1000" spc="235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it’s</a:t>
            </a:r>
            <a:r>
              <a:rPr dirty="0" sz="1000" spc="23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how</a:t>
            </a:r>
            <a:r>
              <a:rPr dirty="0" sz="1000" spc="233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customers</a:t>
            </a:r>
          </a:p>
          <a:p>
            <a:pPr marL="12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recognize</a:t>
            </a:r>
            <a:r>
              <a:rPr dirty="0" sz="1000" spc="-21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your</a:t>
            </a:r>
            <a:r>
              <a:rPr dirty="0" sz="1000" spc="-18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company</a:t>
            </a:r>
            <a:r>
              <a:rPr dirty="0" sz="1000" spc="-26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000" i="1">
                <a:solidFill>
                  <a:srgbClr val="404040"/>
                </a:solidFill>
                <a:latin typeface="Calibri"/>
                <a:cs typeface="Calibri"/>
              </a:rPr>
              <a:t>marketplace”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338438" y="3589487"/>
            <a:ext cx="135976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Reproduce</a:t>
            </a:r>
            <a:r>
              <a:rPr dirty="0" sz="1000" spc="-16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work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38438" y="3741910"/>
            <a:ext cx="2239747" cy="484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Prepare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derivative</a:t>
            </a:r>
            <a:r>
              <a:rPr dirty="0" sz="1000" spc="2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works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Distribute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copies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sale,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transfer</a:t>
            </a:r>
            <a:r>
              <a:rPr dirty="0" sz="1000" spc="-23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of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ownership,</a:t>
            </a:r>
            <a:r>
              <a:rPr dirty="0" sz="1000" spc="12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license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780820" y="3799051"/>
            <a:ext cx="498954" cy="257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149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Trade</a:t>
            </a:r>
          </a:p>
          <a:p>
            <a:pPr marL="0" marR="0">
              <a:lnSpc>
                <a:spcPts val="82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Secrets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338438" y="4199179"/>
            <a:ext cx="222535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•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Perform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or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display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work</a:t>
            </a:r>
            <a:r>
              <a:rPr dirty="0" sz="1000" spc="19">
                <a:solidFill>
                  <a:srgbClr val="40404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404040"/>
                </a:solidFill>
                <a:latin typeface="HMFTPS+ArialMT"/>
                <a:cs typeface="HMFTPS+ArialMT"/>
              </a:rPr>
              <a:t>publicly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29723" y="4338835"/>
            <a:ext cx="297380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COVID-19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accelerates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the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importance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67725" y="4694689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739937" y="4694689"/>
            <a:ext cx="1513220" cy="63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Rising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businesses'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attention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in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copyright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issues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brands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take</a:t>
            </a:r>
            <a:r>
              <a:rPr dirty="0" sz="1000" spc="-33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to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the</a:t>
            </a:r>
            <a:r>
              <a:rPr dirty="0" sz="1000" spc="-15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digital</a:t>
            </a:r>
            <a:r>
              <a:rPr dirty="0" sz="1000" spc="20">
                <a:solidFill>
                  <a:srgbClr val="3a3864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3a3864"/>
                </a:solidFill>
                <a:latin typeface="HMFTPS+ArialMT"/>
                <a:cs typeface="HMFTPS+ArialMT"/>
              </a:rPr>
              <a:t>world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780065" y="4719625"/>
            <a:ext cx="805071" cy="3282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23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0" marR="0">
              <a:lnSpc>
                <a:spcPts val="723"/>
              </a:lnSpc>
              <a:spcBef>
                <a:spcPts val="56"/>
              </a:spcBef>
              <a:spcAft>
                <a:spcPts val="0"/>
              </a:spcAft>
            </a:pPr>
            <a:r>
              <a:rPr dirty="0" sz="650">
                <a:solidFill>
                  <a:srgbClr val="000000"/>
                </a:solidFill>
                <a:latin typeface="SNUIJA+Arial-BoldMT"/>
                <a:cs typeface="SNUIJA+Arial-BoldMT"/>
              </a:rPr>
              <a:t>BEING</a:t>
            </a:r>
            <a:r>
              <a:rPr dirty="0" sz="65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sued</a:t>
            </a:r>
            <a:r>
              <a:rPr dirty="0" sz="6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65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</a:p>
          <a:p>
            <a:pPr marL="0" marR="0">
              <a:lnSpc>
                <a:spcPts val="723"/>
              </a:lnSpc>
              <a:spcBef>
                <a:spcPts val="56"/>
              </a:spcBef>
              <a:spcAft>
                <a:spcPts val="0"/>
              </a:spcAft>
            </a:pP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infringements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322953" y="4757893"/>
            <a:ext cx="858482" cy="229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23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  <a:p>
            <a:pPr marL="0" marR="0">
              <a:lnSpc>
                <a:spcPts val="723"/>
              </a:lnSpc>
              <a:spcBef>
                <a:spcPts val="56"/>
              </a:spcBef>
              <a:spcAft>
                <a:spcPts val="0"/>
              </a:spcAft>
            </a:pPr>
            <a:r>
              <a:rPr dirty="0" sz="650">
                <a:solidFill>
                  <a:srgbClr val="000000"/>
                </a:solidFill>
                <a:latin typeface="SNUIJA+Arial-BoldMT"/>
                <a:cs typeface="SNUIJA+Arial-BoldMT"/>
              </a:rPr>
              <a:t>suing</a:t>
            </a:r>
            <a:r>
              <a:rPr dirty="0" sz="65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650">
                <a:solidFill>
                  <a:srgbClr val="000000"/>
                </a:solidFill>
                <a:latin typeface="HMFTPS+ArialMT"/>
                <a:cs typeface="HMFTPS+ArialMT"/>
              </a:rPr>
              <a:t>infringements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91479" y="5729750"/>
            <a:ext cx="10973994" cy="391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aware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takes</a:t>
            </a:r>
            <a:r>
              <a:rPr dirty="0" sz="12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strict</a:t>
            </a:r>
            <a:r>
              <a:rPr dirty="0" sz="12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measures</a:t>
            </a:r>
            <a:r>
              <a:rPr dirty="0" sz="12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protect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copyright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trademarks.</a:t>
            </a:r>
            <a:r>
              <a:rPr dirty="0" sz="12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was</a:t>
            </a:r>
            <a:r>
              <a:rPr dirty="0" sz="120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enforced</a:t>
            </a:r>
            <a:r>
              <a:rPr dirty="0" sz="12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via</a:t>
            </a:r>
            <a:r>
              <a:rPr dirty="0" sz="12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update</a:t>
            </a:r>
            <a:r>
              <a:rPr dirty="0" sz="12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2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Guidelines</a:t>
            </a:r>
            <a:r>
              <a:rPr dirty="0" sz="12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mid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</a:p>
          <a:p>
            <a:pPr marL="30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Several</a:t>
            </a:r>
            <a:r>
              <a:rPr dirty="0" sz="12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infringements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were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2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impacted</a:t>
            </a:r>
            <a:r>
              <a:rPr dirty="0" sz="12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distribution</a:t>
            </a:r>
            <a:r>
              <a:rPr dirty="0" sz="12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23">
                <a:solidFill>
                  <a:srgbClr val="000000"/>
                </a:solidFill>
                <a:latin typeface="HMFTPS+ArialMT"/>
                <a:cs typeface="HMFTPS+ArialMT"/>
              </a:rPr>
              <a:t>GWs</a:t>
            </a:r>
            <a:r>
              <a:rPr dirty="0" sz="1200" spc="-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 spc="-50">
                <a:solidFill>
                  <a:srgbClr val="000000"/>
                </a:solidFill>
                <a:latin typeface="HMFTPS+ArialMT"/>
                <a:cs typeface="HMFTPS+ArialMT"/>
              </a:rPr>
              <a:t>IP,</a:t>
            </a:r>
            <a:r>
              <a:rPr dirty="0" sz="120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2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20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also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triggered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holders</a:t>
            </a:r>
            <a:r>
              <a:rPr dirty="0" sz="12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2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80ies</a:t>
            </a:r>
            <a:r>
              <a:rPr dirty="0" sz="1200" spc="-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file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2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infringements</a:t>
            </a:r>
            <a:r>
              <a:rPr dirty="0" sz="12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against</a:t>
            </a:r>
            <a:r>
              <a:rPr dirty="0" sz="12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GW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63510" y="6406740"/>
            <a:ext cx="4337500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(Miller,</a:t>
            </a:r>
            <a:r>
              <a:rPr dirty="0" sz="5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2021)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(Property</a:t>
            </a:r>
            <a:r>
              <a:rPr dirty="0" sz="5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Naja,</a:t>
            </a:r>
            <a:r>
              <a:rPr dirty="0" sz="5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2021)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(Doctorow,</a:t>
            </a:r>
            <a:r>
              <a:rPr dirty="0" sz="5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2021),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(Baer</a:t>
            </a:r>
            <a:r>
              <a:rPr dirty="0" sz="5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Virginia</a:t>
            </a:r>
            <a:r>
              <a:rPr dirty="0" sz="5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Restless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Restless,</a:t>
            </a:r>
            <a:r>
              <a:rPr dirty="0" sz="5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2019),</a:t>
            </a:r>
            <a:r>
              <a:rPr dirty="0" sz="5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Annual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Report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(Games</a:t>
            </a:r>
            <a:r>
              <a:rPr dirty="0" sz="5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5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500">
                <a:solidFill>
                  <a:srgbClr val="000000"/>
                </a:solidFill>
                <a:latin typeface="HMFTPS+ArialMT"/>
                <a:cs typeface="HMFTPS+ArialMT"/>
              </a:rPr>
              <a:t>2021)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89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3877" y="225175"/>
            <a:ext cx="9990157" cy="6289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78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28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Overview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(2/2)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China,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States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United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Kingdom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positioned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major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engines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4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005" y="1097669"/>
            <a:ext cx="2239793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Hobby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22242" y="1097669"/>
            <a:ext cx="416345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Revenues</a:t>
            </a:r>
            <a:r>
              <a:rPr dirty="0" sz="1100" spc="4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Type</a:t>
            </a:r>
            <a:r>
              <a:rPr dirty="0" sz="1100" spc="7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Product</a:t>
            </a:r>
            <a:r>
              <a:rPr dirty="0" sz="1100" spc="2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segment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24106" y="1434911"/>
            <a:ext cx="60916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SNUIJA+Arial-BoldMT"/>
                <a:cs typeface="SNUIJA+Arial-BoldMT"/>
              </a:rPr>
              <a:t>+31.13%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8983" y="1489684"/>
            <a:ext cx="196754" cy="560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18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265" y="1489684"/>
            <a:ext cx="5719711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grow</a:t>
            </a:r>
            <a:r>
              <a:rPr dirty="0" sz="1000" spc="14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by</a:t>
            </a:r>
            <a:r>
              <a:rPr dirty="0" sz="1000" spc="11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31.1%</a:t>
            </a:r>
            <a:r>
              <a:rPr dirty="0" sz="1000" spc="1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  <a:r>
              <a:rPr dirty="0" sz="100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reach</a:t>
            </a:r>
            <a:r>
              <a:rPr dirty="0" sz="10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$390</a:t>
            </a:r>
            <a:r>
              <a:rPr dirty="0" sz="1000" spc="1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</a:t>
            </a:r>
            <a:r>
              <a:rPr dirty="0" sz="1000" spc="-13">
                <a:solidFill>
                  <a:srgbClr val="000000"/>
                </a:solidFill>
                <a:latin typeface="SNUIJA+Arial-BoldMT"/>
                <a:cs typeface="SNUIJA+Arial-BoldMT"/>
              </a:rPr>
              <a:t>CAGR</a:t>
            </a:r>
            <a:r>
              <a:rPr dirty="0" sz="1000" spc="8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4.62%)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32559" y="1571558"/>
            <a:ext cx="34310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450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70987" y="1686681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390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32559" y="1758324"/>
            <a:ext cx="343527" cy="1473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400</a:t>
            </a:r>
          </a:p>
          <a:p>
            <a:pPr marL="0" marR="0">
              <a:lnSpc>
                <a:spcPts val="1005"/>
              </a:lnSpc>
              <a:spcBef>
                <a:spcPts val="46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350</a:t>
            </a:r>
          </a:p>
          <a:p>
            <a:pPr marL="0" marR="0">
              <a:lnSpc>
                <a:spcPts val="1005"/>
              </a:lnSpc>
              <a:spcBef>
                <a:spcPts val="41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300</a:t>
            </a:r>
          </a:p>
          <a:p>
            <a:pPr marL="0" marR="0">
              <a:lnSpc>
                <a:spcPts val="1005"/>
              </a:lnSpc>
              <a:spcBef>
                <a:spcPts val="46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250</a:t>
            </a:r>
          </a:p>
          <a:p>
            <a:pPr marL="0" marR="0">
              <a:lnSpc>
                <a:spcPts val="1005"/>
              </a:lnSpc>
              <a:spcBef>
                <a:spcPts val="46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200</a:t>
            </a:r>
          </a:p>
          <a:p>
            <a:pPr marL="0" marR="0">
              <a:lnSpc>
                <a:spcPts val="1005"/>
              </a:lnSpc>
              <a:spcBef>
                <a:spcPts val="46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150</a:t>
            </a:r>
          </a:p>
          <a:p>
            <a:pPr marL="0" marR="0">
              <a:lnSpc>
                <a:spcPts val="1005"/>
              </a:lnSpc>
              <a:spcBef>
                <a:spcPts val="41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63551" marR="0">
              <a:lnSpc>
                <a:spcPts val="1005"/>
              </a:lnSpc>
              <a:spcBef>
                <a:spcPts val="465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88562" y="1810353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80562" y="1838928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734675" y="1848491"/>
            <a:ext cx="552617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Puzzles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1139" y="1870678"/>
            <a:ext cx="5719924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Video</a:t>
            </a:r>
            <a:r>
              <a:rPr dirty="0" sz="1000" spc="30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game</a:t>
            </a:r>
            <a:r>
              <a:rPr dirty="0" sz="1000" spc="3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consoles</a:t>
            </a:r>
            <a:r>
              <a:rPr dirty="0" sz="1000" spc="30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00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generate</a:t>
            </a:r>
            <a:r>
              <a:rPr dirty="0" sz="100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highest</a:t>
            </a:r>
            <a:r>
              <a:rPr dirty="0" sz="100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00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000" spc="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17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27%</a:t>
            </a:r>
            <a:r>
              <a:rPr dirty="0" sz="1000" spc="16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6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revenues</a:t>
            </a:r>
            <a:r>
              <a:rPr dirty="0" sz="1000" spc="1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plastic</a:t>
            </a:r>
            <a:r>
              <a:rPr dirty="0" sz="1000" spc="1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&amp;</a:t>
            </a:r>
            <a:r>
              <a:rPr dirty="0" sz="1000" spc="16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other</a:t>
            </a:r>
            <a:r>
              <a:rPr dirty="0" sz="1000" spc="16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toys</a:t>
            </a:r>
            <a:r>
              <a:rPr dirty="0" sz="1000" spc="1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 spc="1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20%</a:t>
            </a:r>
            <a:r>
              <a:rPr dirty="0" sz="1000" spc="17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construction</a:t>
            </a:r>
          </a:p>
          <a:p>
            <a:pPr marL="12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sets</a:t>
            </a:r>
            <a:r>
              <a:rPr dirty="0" sz="1000" spc="2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with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17%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802351" y="1958397"/>
            <a:ext cx="279975" cy="3913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55</a:t>
            </a:r>
          </a:p>
          <a:p>
            <a:pPr marL="0" marR="0">
              <a:lnSpc>
                <a:spcPts val="1005"/>
              </a:lnSpc>
              <a:spcBef>
                <a:spcPts val="77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66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40586" y="2029581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297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734675" y="2029428"/>
            <a:ext cx="801051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Card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718757" y="2153255"/>
            <a:ext cx="279975" cy="2840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416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</a:p>
          <a:p>
            <a:pPr marL="0" marR="0">
              <a:lnSpc>
                <a:spcPts val="931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45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259762" y="2175478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6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734675" y="2210479"/>
            <a:ext cx="1404443" cy="8895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Dolls</a:t>
            </a:r>
            <a:r>
              <a:rPr dirty="0" sz="9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Stuffed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</a:p>
          <a:p>
            <a:pPr marL="0" marR="0">
              <a:lnSpc>
                <a:spcPts val="1005"/>
              </a:lnSpc>
              <a:spcBef>
                <a:spcPts val="419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Construction</a:t>
            </a:r>
            <a:r>
              <a:rPr dirty="0" sz="9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Sets</a:t>
            </a:r>
          </a:p>
          <a:p>
            <a:pPr marL="0" marR="0">
              <a:lnSpc>
                <a:spcPts val="1005"/>
              </a:lnSpc>
              <a:spcBef>
                <a:spcPts val="469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9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Toddlers</a:t>
            </a:r>
            <a:r>
              <a:rPr dirty="0" sz="9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Kids</a:t>
            </a:r>
          </a:p>
          <a:p>
            <a:pPr marL="0" marR="0">
              <a:lnSpc>
                <a:spcPts val="1005"/>
              </a:lnSpc>
              <a:spcBef>
                <a:spcPts val="419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9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9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Other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</a:p>
          <a:p>
            <a:pPr marL="0" marR="0">
              <a:lnSpc>
                <a:spcPts val="1005"/>
              </a:lnSpc>
              <a:spcBef>
                <a:spcPts val="419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9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Consoles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48982" y="2404095"/>
            <a:ext cx="196684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1010" y="2404095"/>
            <a:ext cx="5718807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Asia</a:t>
            </a:r>
            <a:r>
              <a:rPr dirty="0" sz="1000" spc="1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represents</a:t>
            </a:r>
            <a:r>
              <a:rPr dirty="0" sz="10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largest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terms</a:t>
            </a:r>
            <a:r>
              <a:rPr dirty="0" sz="100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revenues</a:t>
            </a:r>
            <a:r>
              <a:rPr dirty="0" sz="10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00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</a:t>
            </a:r>
            <a:r>
              <a:rPr dirty="0" sz="1000" spc="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109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bn),</a:t>
            </a:r>
            <a:r>
              <a:rPr dirty="0" sz="100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2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Americas</a:t>
            </a:r>
            <a:r>
              <a:rPr dirty="0" sz="1000" spc="6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46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bn)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100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($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19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bn)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972744" y="2449096"/>
            <a:ext cx="279988" cy="5708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51</a:t>
            </a:r>
          </a:p>
          <a:p>
            <a:pPr marL="12" marR="0">
              <a:lnSpc>
                <a:spcPts val="1005"/>
              </a:lnSpc>
              <a:spcBef>
                <a:spcPts val="523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53</a:t>
            </a:r>
          </a:p>
          <a:p>
            <a:pPr marL="0" marR="0">
              <a:lnSpc>
                <a:spcPts val="1005"/>
              </a:lnSpc>
              <a:spcBef>
                <a:spcPts val="654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59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802344" y="2437129"/>
            <a:ext cx="279982" cy="442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70</a:t>
            </a:r>
          </a:p>
          <a:p>
            <a:pPr marL="0" marR="0">
              <a:lnSpc>
                <a:spcPts val="1005"/>
              </a:lnSpc>
              <a:spcBef>
                <a:spcPts val="1171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78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48730" y="2785088"/>
            <a:ext cx="196809" cy="4079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5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  <a:p>
            <a:pPr marL="0" marR="0">
              <a:lnSpc>
                <a:spcPts val="1112"/>
              </a:lnSpc>
              <a:spcBef>
                <a:spcPts val="6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21011" y="2785088"/>
            <a:ext cx="565064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China</a:t>
            </a:r>
            <a:r>
              <a:rPr dirty="0" sz="1000" spc="1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forecasted</a:t>
            </a:r>
            <a:r>
              <a:rPr dirty="0" sz="10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grow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35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%,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UK</a:t>
            </a:r>
            <a:r>
              <a:rPr dirty="0" sz="1000" spc="3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7%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US</a:t>
            </a:r>
            <a:r>
              <a:rPr dirty="0" sz="1000" spc="3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3%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20758" y="3013659"/>
            <a:ext cx="5718194" cy="3318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6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survey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preference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channels</a:t>
            </a:r>
            <a:r>
              <a:rPr dirty="0" sz="1000" spc="3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0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products,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retail</a:t>
            </a:r>
            <a:r>
              <a:rPr dirty="0" sz="1000" spc="3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stores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being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popular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(75%),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followed</a:t>
            </a:r>
            <a:r>
              <a:rPr dirty="0" sz="10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online</a:t>
            </a:r>
            <a:r>
              <a:rPr dirty="0" sz="1000" spc="1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shops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(58%)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770569" y="3057309"/>
            <a:ext cx="343984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105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972757" y="3109510"/>
            <a:ext cx="279975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ffffff"/>
                </a:solidFill>
                <a:latin typeface="HMFTPS+ArialMT"/>
                <a:cs typeface="HMFTPS+ArialMT"/>
              </a:rPr>
              <a:t>77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959662" y="3252453"/>
            <a:ext cx="215968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907147" y="3351625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737496" y="3351575"/>
            <a:ext cx="407992" cy="165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30003" y="3639116"/>
            <a:ext cx="267450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5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growth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for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 spc="-12">
                <a:solidFill>
                  <a:srgbClr val="1f5fa0"/>
                </a:solidFill>
                <a:latin typeface="SNUIJA+Arial-BoldMT"/>
                <a:cs typeface="SNUIJA+Arial-BoldMT"/>
              </a:rPr>
              <a:t>Toys</a:t>
            </a:r>
            <a:r>
              <a:rPr dirty="0" sz="1100" spc="8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and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50" baseline="30546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396794" y="3639145"/>
            <a:ext cx="206332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Top</a:t>
            </a:r>
            <a:r>
              <a:rPr dirty="0" sz="1100" spc="5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Toy</a:t>
            </a:r>
            <a:r>
              <a:rPr dirty="0" sz="1100" spc="4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Revenue</a:t>
            </a:r>
            <a:r>
              <a:rPr dirty="0" sz="1100" spc="6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by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50" baseline="30567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992428" y="3625265"/>
            <a:ext cx="3029909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Global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Market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Survey</a:t>
            </a:r>
            <a:r>
              <a:rPr dirty="0" sz="1100" spc="4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Purchase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Channels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7725117" y="3995584"/>
            <a:ext cx="322762" cy="20442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60</a:t>
            </a:r>
          </a:p>
          <a:p>
            <a:pPr marL="56465" marR="0">
              <a:lnSpc>
                <a:spcPts val="898"/>
              </a:lnSpc>
              <a:spcBef>
                <a:spcPts val="54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50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40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30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</a:t>
            </a:r>
          </a:p>
          <a:p>
            <a:pPr marL="56465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</a:p>
          <a:p>
            <a:pPr marL="112931" marR="0">
              <a:lnSpc>
                <a:spcPts val="898"/>
              </a:lnSpc>
              <a:spcBef>
                <a:spcPts val="59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287462" y="4066150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762127" y="4066150"/>
            <a:ext cx="329987" cy="13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7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">
                <a:solidFill>
                  <a:srgbClr val="000000"/>
                </a:solidFill>
                <a:latin typeface="HMFTPS+ArialMT"/>
                <a:cs typeface="HMFTPS+ArialMT"/>
              </a:rPr>
              <a:t>2025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451161" y="4141514"/>
            <a:ext cx="606310" cy="53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+35%</a:t>
            </a:r>
          </a:p>
          <a:p>
            <a:pPr marL="313484" marR="0">
              <a:lnSpc>
                <a:spcPts val="1112"/>
              </a:lnSpc>
              <a:spcBef>
                <a:spcPts val="16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496550" y="4161525"/>
            <a:ext cx="1095792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Channel</a:t>
            </a:r>
            <a:r>
              <a:rPr dirty="0" sz="8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8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purchase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668583" y="4296462"/>
            <a:ext cx="36808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 spc="-11">
                <a:solidFill>
                  <a:srgbClr val="000000"/>
                </a:solidFill>
                <a:latin typeface="SNUIJA+Arial-BoldMT"/>
                <a:cs typeface="SNUIJA+Arial-BoldMT"/>
              </a:rPr>
              <a:t>Asia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602574" y="4280071"/>
            <a:ext cx="301687" cy="1879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ffffff"/>
                </a:solidFill>
                <a:latin typeface="HMFTPS+ArialMT"/>
                <a:cs typeface="HMFTPS+ArialMT"/>
              </a:rPr>
              <a:t>61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768915" y="428449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36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7348543" y="4284492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12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279375" y="4463770"/>
            <a:ext cx="293097" cy="525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  <a:p>
            <a:pPr marL="0" marR="0">
              <a:lnSpc>
                <a:spcPts val="1112"/>
              </a:lnSpc>
              <a:spcBef>
                <a:spcPts val="29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80</a:t>
            </a:r>
          </a:p>
          <a:p>
            <a:pPr marL="0" marR="0">
              <a:lnSpc>
                <a:spcPts val="1112"/>
              </a:lnSpc>
              <a:spcBef>
                <a:spcPts val="249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70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2260536" y="4873352"/>
            <a:ext cx="4090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+3%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324959" y="4863504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61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424137" y="4952097"/>
            <a:ext cx="61218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Americas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5262444" y="4939104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5794716" y="4939104"/>
            <a:ext cx="38522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9</a:t>
            </a:r>
            <a:r>
              <a:rPr dirty="0" sz="1000" spc="44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130486" y="517952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75%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099379" y="5247660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32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537547" y="5228686"/>
            <a:ext cx="29309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34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033400" y="5344839"/>
            <a:ext cx="40908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+7%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8628977" y="533983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58%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129000" y="5397016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52%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627491" y="5519239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39%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10127617" y="5538333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37%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4526041" y="5593684"/>
            <a:ext cx="1004037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SNUIJA+Arial-BoldMT"/>
                <a:cs typeface="SNUIJA+Arial-BoldMT"/>
              </a:rPr>
              <a:t>Europe</a:t>
            </a:r>
            <a:r>
              <a:rPr dirty="0" sz="800" spc="809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8</a:t>
            </a:r>
            <a:r>
              <a:rPr dirty="0" sz="1000" spc="50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6</a:t>
            </a:r>
            <a:r>
              <a:rPr dirty="0" sz="1000" spc="194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ffffff"/>
                </a:solidFill>
                <a:latin typeface="HMFTPS+ArialMT"/>
                <a:cs typeface="HMFTPS+ArialMT"/>
              </a:rPr>
              <a:t>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10626210" y="5576522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33%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06649" y="5632049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8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1344691" y="5620918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11126233" y="5652695"/>
            <a:ext cx="356765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25%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1624725" y="5717839"/>
            <a:ext cx="356765" cy="411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ffffff"/>
                </a:solidFill>
                <a:latin typeface="HMFTPS+ArialMT"/>
                <a:cs typeface="HMFTPS+ArialMT"/>
              </a:rPr>
              <a:t>18%</a:t>
            </a:r>
          </a:p>
          <a:p>
            <a:pPr marL="6942" marR="0">
              <a:lnSpc>
                <a:spcPts val="898"/>
              </a:lnSpc>
              <a:spcBef>
                <a:spcPts val="113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Mail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349198" y="5862392"/>
            <a:ext cx="222748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0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8108839" y="5976581"/>
            <a:ext cx="396453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8581906" y="5976377"/>
            <a:ext cx="1488994" cy="262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Online</a:t>
            </a:r>
            <a:r>
              <a:rPr dirty="0" sz="800" spc="4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Department</a:t>
            </a:r>
            <a:r>
              <a:rPr dirty="0" sz="8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Second-</a:t>
            </a:r>
          </a:p>
          <a:p>
            <a:pPr marL="28999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Shop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0072683" y="5976581"/>
            <a:ext cx="464457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363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Flea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0568008" y="5976683"/>
            <a:ext cx="1030001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Private</a:t>
            </a:r>
            <a:r>
              <a:rPr dirty="0" sz="800" spc="7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Specialist</a:t>
            </a:r>
          </a:p>
          <a:p>
            <a:pPr marL="65553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sale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9107660" y="6086245"/>
            <a:ext cx="396454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9529570" y="6086143"/>
            <a:ext cx="549663" cy="261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362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hand</a:t>
            </a:r>
          </a:p>
          <a:p>
            <a:pPr marL="0" marR="0">
              <a:lnSpc>
                <a:spcPts val="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websites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1032192" y="6086449"/>
            <a:ext cx="1165121" cy="1521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storeOrder/Catalog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377435" y="6190848"/>
            <a:ext cx="3236651" cy="1868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621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billion</a:t>
            </a:r>
            <a:r>
              <a:rPr dirty="0" sz="50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$,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2</a:t>
            </a:r>
            <a:r>
              <a:rPr dirty="0" sz="550" baseline="3119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Data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express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 spc="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  <a:r>
              <a:rPr dirty="0" sz="50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converted</a:t>
            </a:r>
            <a:r>
              <a:rPr dirty="0" sz="500" spc="-1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conversion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rate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110.71</a:t>
            </a:r>
          </a:p>
          <a:p>
            <a:pPr marL="0" marR="0">
              <a:lnSpc>
                <a:spcPts val="563"/>
              </a:lnSpc>
              <a:spcBef>
                <a:spcPts val="41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Source:(Shaulova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Biagi,</a:t>
            </a:r>
            <a:r>
              <a:rPr dirty="0" sz="50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Statista),</a:t>
            </a:r>
            <a:r>
              <a:rPr dirty="0" sz="500" spc="-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(Tighe,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(Wood,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731406" y="6428952"/>
            <a:ext cx="864021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Executive</a:t>
            </a:r>
          </a:p>
          <a:p>
            <a:pPr marL="9144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Summary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2417865" y="6428952"/>
            <a:ext cx="830163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9623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Industry</a:t>
            </a:r>
          </a:p>
          <a:p>
            <a:pPr marL="0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Overview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4081464" y="6428952"/>
            <a:ext cx="846758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Company</a:t>
            </a:r>
          </a:p>
          <a:p>
            <a:pPr marL="35052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5764874" y="6428952"/>
            <a:ext cx="814857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Financial</a:t>
            </a:r>
          </a:p>
          <a:p>
            <a:pPr marL="21335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Analysis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352273" y="6428952"/>
            <a:ext cx="982116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Acquisition</a:t>
            </a:r>
          </a:p>
          <a:p>
            <a:pPr marL="41147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Feasibility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9044828" y="6428952"/>
            <a:ext cx="940072" cy="3912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Alternative</a:t>
            </a:r>
          </a:p>
          <a:p>
            <a:pPr marL="85343" marR="0">
              <a:lnSpc>
                <a:spcPts val="1340"/>
              </a:lnSpc>
              <a:spcBef>
                <a:spcPts val="149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Solution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0690138" y="6520392"/>
            <a:ext cx="98310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SNUIJA+Arial-BoldMT"/>
                <a:cs typeface="SNUIJA+Arial-BoldMT"/>
              </a:rPr>
              <a:t>Conclusion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2015432" y="6521127"/>
            <a:ext cx="237157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9982698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2800" spc="-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 spc="-37">
                <a:solidFill>
                  <a:srgbClr val="000000"/>
                </a:solidFill>
                <a:latin typeface="HMFTPS+ArialMT"/>
                <a:cs typeface="HMFTPS+ArialMT"/>
              </a:rPr>
              <a:t>Tabletop</a:t>
            </a:r>
            <a:r>
              <a:rPr dirty="0" sz="28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280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Maturity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400" spc="-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long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history</a:t>
            </a:r>
            <a:r>
              <a:rPr dirty="0" sz="1400" spc="-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fluctuating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interest</a:t>
            </a:r>
            <a:r>
              <a:rPr dirty="0" sz="14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Japan,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400" spc="-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been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past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seven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years,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there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8323868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window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4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400" spc="-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capitalize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position</a:t>
            </a:r>
            <a:r>
              <a:rPr dirty="0" sz="14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4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4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05" y="1097669"/>
            <a:ext cx="208121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Warhammer</a:t>
            </a:r>
            <a:r>
              <a:rPr dirty="0" sz="1100" spc="-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History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Japan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79264" y="1101675"/>
            <a:ext cx="289040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an</a:t>
            </a:r>
            <a:r>
              <a:rPr dirty="0" sz="1100" spc="3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importer</a:t>
            </a:r>
            <a:r>
              <a:rPr dirty="0" sz="1100" spc="-2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29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American</a:t>
            </a:r>
            <a:r>
              <a:rPr dirty="0" sz="1100" spc="52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9117" y="1476604"/>
            <a:ext cx="762303" cy="360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1987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62090" y="1486106"/>
            <a:ext cx="3141937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Since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early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foundation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days</a:t>
            </a:r>
            <a:r>
              <a:rPr dirty="0" sz="11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80ies,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imported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launched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American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30153" y="1581845"/>
            <a:ext cx="3045052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first</a:t>
            </a:r>
            <a:r>
              <a:rPr dirty="0" sz="1100" spc="-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appearance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5918" y="2034605"/>
            <a:ext cx="901942" cy="8683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2000s</a:t>
            </a:r>
          </a:p>
          <a:p>
            <a:pPr marL="13199" marR="0">
              <a:lnSpc>
                <a:spcPts val="2538"/>
              </a:lnSpc>
              <a:spcBef>
                <a:spcPts val="146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2010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62090" y="2027169"/>
            <a:ext cx="3247374" cy="530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Toy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100" spc="-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traditionally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imported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30152" y="2058518"/>
            <a:ext cx="2823244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Sub-culture</a:t>
            </a:r>
            <a:r>
              <a:rPr dirty="0" sz="1100" spc="-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1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suburbs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Tokyo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62090" y="2568231"/>
            <a:ext cx="3334023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assembly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kits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models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based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perceived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“Hobby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Japan”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launching</a:t>
            </a:r>
            <a:r>
              <a:rPr dirty="0" sz="110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training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sessions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guides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modelists</a:t>
            </a:r>
            <a:r>
              <a:rPr dirty="0" sz="110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04443" y="2595015"/>
            <a:ext cx="3544614" cy="362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layout</a:t>
            </a:r>
            <a:r>
              <a:rPr dirty="0" sz="11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business,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stores</a:t>
            </a:r>
            <a:r>
              <a:rPr dirty="0" sz="11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left</a:t>
            </a:r>
          </a:p>
          <a:p>
            <a:pPr marL="0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translation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loss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fanbase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9117" y="3295042"/>
            <a:ext cx="762303" cy="360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2015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78730" y="3316177"/>
            <a:ext cx="3546576" cy="697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team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1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</a:p>
          <a:p>
            <a:pPr marL="17217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linked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CEO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change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UK.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Japanese,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interest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  <a:r>
              <a:rPr dirty="0" sz="110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fanbase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13505" y="3494351"/>
            <a:ext cx="2886571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–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expected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trend</a:t>
            </a:r>
            <a:r>
              <a:rPr dirty="0" sz="1100" spc="1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post-acquisition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560305" y="3527000"/>
            <a:ext cx="2091035" cy="789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Release</a:t>
            </a:r>
            <a:r>
              <a:rPr dirty="0" sz="1000" spc="8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8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000" spc="8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000" spc="8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editions,</a:t>
            </a:r>
            <a:r>
              <a:rPr dirty="0" sz="1000" spc="8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enabling</a:t>
            </a:r>
            <a:r>
              <a:rPr dirty="0" sz="1000" spc="9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</a:p>
          <a:p>
            <a:pPr marL="126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hobbyist</a:t>
            </a:r>
            <a:r>
              <a:rPr dirty="0" sz="1000" spc="4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4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4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universe.</a:t>
            </a:r>
            <a:r>
              <a:rPr dirty="0" sz="1000" spc="4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Huge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00" spc="5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5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players</a:t>
            </a:r>
            <a:r>
              <a:rPr dirty="0" sz="1000" spc="5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5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</a:p>
          <a:p>
            <a:pPr marL="0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markets.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72754" y="3925007"/>
            <a:ext cx="871019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9117" y="4150731"/>
            <a:ext cx="4194241" cy="360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2018</a:t>
            </a:r>
            <a:r>
              <a:rPr dirty="0" sz="1800" spc="79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650" baseline="47189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650" baseline="47189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team</a:t>
            </a:r>
            <a:r>
              <a:rPr dirty="0" sz="110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set</a:t>
            </a:r>
            <a:r>
              <a:rPr dirty="0" sz="11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up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store</a:t>
            </a:r>
            <a:r>
              <a:rPr dirty="0" sz="1100" spc="-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expansion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372754" y="4526729"/>
            <a:ext cx="1424580" cy="5966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80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JP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80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base</a:t>
            </a:r>
          </a:p>
          <a:p>
            <a:pPr marL="0" marR="0">
              <a:lnSpc>
                <a:spcPts val="898"/>
              </a:lnSpc>
              <a:spcBef>
                <a:spcPts val="2601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  <a:r>
              <a:rPr dirty="0" sz="80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9117" y="4673951"/>
            <a:ext cx="762303" cy="3604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3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KECIDL+Arial-Black"/>
                <a:cs typeface="KECIDL+Arial-Black"/>
              </a:rPr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553019" y="4703960"/>
            <a:ext cx="360013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collaboration,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increased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attention</a:t>
            </a:r>
            <a:r>
              <a:rPr dirty="0" sz="11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25194" y="4871649"/>
            <a:ext cx="287890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rally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100" spc="-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Universe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14919" y="5172052"/>
            <a:ext cx="2942107" cy="1521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2018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2019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  <a:r>
              <a:rPr dirty="0" sz="800" spc="8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800">
                <a:solidFill>
                  <a:srgbClr val="000000"/>
                </a:solidFill>
                <a:latin typeface="HMFTPS+ArialMT"/>
                <a:cs typeface="HMFTPS+ArialMT"/>
              </a:rPr>
              <a:t>2024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535329" y="5461561"/>
            <a:ext cx="6314823" cy="8654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10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growing</a:t>
            </a:r>
            <a:r>
              <a:rPr dirty="0" sz="11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community</a:t>
            </a:r>
            <a:r>
              <a:rPr dirty="0" sz="110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Japan,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10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0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wargaming,</a:t>
            </a:r>
            <a:r>
              <a:rPr dirty="0" sz="1100" spc="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plastic</a:t>
            </a:r>
            <a:r>
              <a:rPr dirty="0" sz="110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assembly</a:t>
            </a:r>
            <a:r>
              <a:rPr dirty="0" sz="110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kit</a:t>
            </a:r>
            <a:r>
              <a:rPr dirty="0" sz="1100" spc="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hobby,</a:t>
            </a:r>
            <a:r>
              <a:rPr dirty="0" sz="1100" spc="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0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broader</a:t>
            </a:r>
          </a:p>
          <a:p>
            <a:pPr marL="172315" marR="0">
              <a:lnSpc>
                <a:spcPts val="1233"/>
              </a:lnSpc>
              <a:spcBef>
                <a:spcPts val="13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launch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100" spc="-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products</a:t>
            </a:r>
            <a:r>
              <a:rPr dirty="0" sz="11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land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  <a:r>
              <a:rPr dirty="0" sz="110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</a:p>
          <a:p>
            <a:pPr marL="0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00" spc="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0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Workshop’s</a:t>
            </a:r>
            <a:r>
              <a:rPr dirty="0" sz="1100" spc="1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recent</a:t>
            </a:r>
            <a:r>
              <a:rPr dirty="0" sz="110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3-year</a:t>
            </a:r>
            <a:r>
              <a:rPr dirty="0" sz="1100" spc="1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cycle</a:t>
            </a:r>
            <a:r>
              <a:rPr dirty="0" sz="110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 spc="-12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00" spc="1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Warhammer</a:t>
            </a:r>
            <a:r>
              <a:rPr dirty="0" sz="11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figure</a:t>
            </a:r>
            <a:r>
              <a:rPr dirty="0" sz="11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Wargaming</a:t>
            </a:r>
            <a:r>
              <a:rPr dirty="0" sz="1100" spc="1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Editions,</a:t>
            </a:r>
            <a:r>
              <a:rPr dirty="0" sz="110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2022</a:t>
            </a:r>
            <a:r>
              <a:rPr dirty="0" sz="110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7189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2023</a:t>
            </a:r>
            <a:r>
              <a:rPr dirty="0" sz="11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0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preparing</a:t>
            </a:r>
            <a:r>
              <a:rPr dirty="0" sz="110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00" spc="3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next</a:t>
            </a:r>
            <a:r>
              <a:rPr dirty="0" sz="1100" spc="4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fanbase</a:t>
            </a:r>
            <a:r>
              <a:rPr dirty="0" sz="11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onboarding</a:t>
            </a:r>
            <a:r>
              <a:rPr dirty="0" sz="1100" spc="4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ensuring</a:t>
            </a:r>
            <a:r>
              <a:rPr dirty="0" sz="11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10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10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customer</a:t>
            </a:r>
            <a:r>
              <a:rPr dirty="0" sz="1100" spc="4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base,</a:t>
            </a:r>
          </a:p>
          <a:p>
            <a:pPr marL="172175" marR="0">
              <a:lnSpc>
                <a:spcPts val="1233"/>
              </a:lnSpc>
              <a:spcBef>
                <a:spcPts val="87"/>
              </a:spcBef>
              <a:spcAft>
                <a:spcPts val="0"/>
              </a:spcAft>
            </a:pP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especially</a:t>
            </a:r>
            <a:r>
              <a:rPr dirty="0" sz="110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1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2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00">
                <a:solidFill>
                  <a:srgbClr val="000000"/>
                </a:solidFill>
                <a:latin typeface="HMFTPS+ArialMT"/>
                <a:cs typeface="HMFTPS+ArialMT"/>
              </a:rPr>
              <a:t>years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90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86172" y="6588375"/>
            <a:ext cx="334025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(Altice,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2019),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(Singleton,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2020),</a:t>
            </a:r>
            <a:r>
              <a:rPr dirty="0" sz="500" spc="1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(Games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Workshop,</a:t>
            </a:r>
            <a:r>
              <a:rPr dirty="0" sz="500" spc="-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78520"/>
            <a:ext cx="9776613" cy="615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Cannibalization</a:t>
            </a:r>
          </a:p>
          <a:p>
            <a:pPr marL="0" marR="0">
              <a:lnSpc>
                <a:spcPts val="1447"/>
              </a:lnSpc>
              <a:spcBef>
                <a:spcPts val="5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integration</a:t>
            </a:r>
            <a:r>
              <a:rPr dirty="0" sz="130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3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3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into</a:t>
            </a:r>
            <a:r>
              <a:rPr dirty="0" sz="13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30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30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sees</a:t>
            </a:r>
            <a:r>
              <a:rPr dirty="0" sz="13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minimal</a:t>
            </a:r>
            <a:r>
              <a:rPr dirty="0" sz="13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revenue</a:t>
            </a:r>
            <a:r>
              <a:rPr dirty="0" sz="13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cannibalization</a:t>
            </a:r>
            <a:r>
              <a:rPr dirty="0" sz="13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due</a:t>
            </a:r>
            <a:r>
              <a:rPr dirty="0" sz="130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differing</a:t>
            </a:r>
            <a:r>
              <a:rPr dirty="0" sz="13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3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audiences</a:t>
            </a:r>
            <a:r>
              <a:rPr dirty="0" sz="13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 spc="26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50208"/>
            <a:ext cx="1207434" cy="221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47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3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300">
                <a:solidFill>
                  <a:srgbClr val="000000"/>
                </a:solidFill>
                <a:latin typeface="HMFTPS+ArialMT"/>
                <a:cs typeface="HMFTPS+ArialMT"/>
              </a:rPr>
              <a:t>markets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7630" y="1101276"/>
            <a:ext cx="1682887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Holding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18650" y="1094060"/>
            <a:ext cx="2316628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Bandai</a:t>
            </a:r>
            <a:r>
              <a:rPr dirty="0" sz="1100" spc="31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Namco’s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Major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IP</a:t>
            </a:r>
            <a:r>
              <a:rPr dirty="0" sz="1100" spc="18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Lineup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9662" y="1439610"/>
            <a:ext cx="4747545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0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current</a:t>
            </a:r>
            <a:r>
              <a:rPr dirty="0" sz="100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100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heavily</a:t>
            </a:r>
            <a:r>
              <a:rPr dirty="0" sz="1000" spc="1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tailored</a:t>
            </a:r>
            <a:r>
              <a:rPr dirty="0" sz="1000" spc="1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towards</a:t>
            </a:r>
            <a:r>
              <a:rPr dirty="0" sz="100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Japanese</a:t>
            </a:r>
          </a:p>
          <a:p>
            <a:pPr marL="170688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market,</a:t>
            </a:r>
            <a:r>
              <a:rPr dirty="0" sz="1000" spc="3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leveraging</a:t>
            </a:r>
            <a:r>
              <a:rPr dirty="0" sz="1000" spc="3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3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wide</a:t>
            </a:r>
            <a:r>
              <a:rPr dirty="0" sz="10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stream</a:t>
            </a:r>
            <a:r>
              <a:rPr dirty="0" sz="100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appeal</a:t>
            </a:r>
            <a:r>
              <a:rPr dirty="0" sz="100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00" spc="3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0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throughout</a:t>
            </a:r>
            <a:r>
              <a:rPr dirty="0" sz="1000" spc="3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Japan’s</a:t>
            </a:r>
          </a:p>
          <a:p>
            <a:pPr marL="170815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culture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communities,</a:t>
            </a:r>
            <a:r>
              <a:rPr dirty="0" sz="100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both</a:t>
            </a:r>
            <a:r>
              <a:rPr dirty="0" sz="100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in-house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licensed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662" y="1973010"/>
            <a:ext cx="4745881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0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highlighted</a:t>
            </a:r>
            <a:r>
              <a:rPr dirty="0" sz="100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their</a:t>
            </a:r>
            <a:r>
              <a:rPr dirty="0" sz="100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  <a:r>
              <a:rPr dirty="0" sz="100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mix,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77.7%</a:t>
            </a:r>
            <a:r>
              <a:rPr dirty="0" sz="1000" spc="15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15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5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00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0349" y="2125433"/>
            <a:ext cx="327854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Japan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~85%</a:t>
            </a:r>
            <a:r>
              <a:rPr dirty="0" sz="1000" spc="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stemming</a:t>
            </a:r>
            <a:r>
              <a:rPr dirty="0" sz="1000" spc="-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2">
                <a:solidFill>
                  <a:srgbClr val="000000"/>
                </a:solidFill>
                <a:latin typeface="SNUIJA+Arial-BoldMT"/>
                <a:cs typeface="SNUIJA+Arial-BoldMT"/>
              </a:rPr>
              <a:t>Asian</a:t>
            </a:r>
            <a:r>
              <a:rPr dirty="0" sz="1000" spc="75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markets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overall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9662" y="2354010"/>
            <a:ext cx="4745376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Most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shows</a:t>
            </a:r>
            <a:r>
              <a:rPr dirty="0" sz="100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do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find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world-wide</a:t>
            </a:r>
            <a:r>
              <a:rPr dirty="0" sz="100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success</a:t>
            </a:r>
            <a:r>
              <a:rPr dirty="0" sz="100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0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consumed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“die-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90476" y="2506433"/>
            <a:ext cx="170106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hard”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fans</a:t>
            </a:r>
            <a:r>
              <a:rPr dirty="0" sz="10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globe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9662" y="2735010"/>
            <a:ext cx="4747251" cy="484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00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00" spc="1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0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yet</a:t>
            </a:r>
            <a:r>
              <a:rPr dirty="0" sz="100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found</a:t>
            </a:r>
            <a:r>
              <a:rPr dirty="0" sz="100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strong</a:t>
            </a:r>
            <a:r>
              <a:rPr dirty="0" sz="100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mass</a:t>
            </a:r>
            <a:r>
              <a:rPr dirty="0" sz="1000" spc="1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000" spc="1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foothold</a:t>
            </a:r>
            <a:r>
              <a:rPr dirty="0" sz="100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western</a:t>
            </a:r>
            <a:r>
              <a:rPr dirty="0" sz="100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countries,</a:t>
            </a:r>
          </a:p>
          <a:p>
            <a:pPr marL="17056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few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IPs</a:t>
            </a:r>
            <a:r>
              <a:rPr dirty="0" sz="100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making</a:t>
            </a:r>
            <a:r>
              <a:rPr dirty="0" sz="100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jump</a:t>
            </a:r>
            <a:r>
              <a:rPr dirty="0" sz="100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mainstream</a:t>
            </a:r>
            <a:r>
              <a:rPr dirty="0" sz="100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media,</a:t>
            </a:r>
            <a:r>
              <a:rPr dirty="0" sz="100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such</a:t>
            </a:r>
            <a:r>
              <a:rPr dirty="0" sz="100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6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Dragonball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</a:p>
          <a:p>
            <a:pPr marL="170561" marR="0">
              <a:lnSpc>
                <a:spcPts val="1112"/>
              </a:lnSpc>
              <a:spcBef>
                <a:spcPts val="87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Naruto,</a:t>
            </a:r>
            <a:r>
              <a:rPr dirty="0" sz="1000" spc="34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OnePiece,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or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Demon</a:t>
            </a:r>
            <a:r>
              <a:rPr dirty="0" sz="1000" spc="31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Slayer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2059" y="3935130"/>
            <a:ext cx="2355746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Games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Workshop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Group</a:t>
            </a:r>
            <a:r>
              <a:rPr dirty="0" sz="1100" spc="1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Overlap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3253" y="4291127"/>
            <a:ext cx="4997275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000" spc="6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000" spc="6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target</a:t>
            </a:r>
            <a:r>
              <a:rPr dirty="0" sz="1000" spc="6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audience</a:t>
            </a:r>
            <a:r>
              <a:rPr dirty="0" sz="1000" spc="6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resides</a:t>
            </a:r>
            <a:r>
              <a:rPr dirty="0" sz="1000" spc="6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6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6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west</a:t>
            </a:r>
            <a:r>
              <a:rPr dirty="0" sz="1000" spc="6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6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consists</a:t>
            </a:r>
            <a:r>
              <a:rPr dirty="0" sz="1000" spc="6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44018" y="4443549"/>
            <a:ext cx="4229130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SciFi/Fantasy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enthusiasts,</a:t>
            </a:r>
            <a:r>
              <a:rPr dirty="0" sz="100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with</a:t>
            </a:r>
            <a:r>
              <a:rPr dirty="0" sz="10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3.4%</a:t>
            </a:r>
            <a:r>
              <a:rPr dirty="0" sz="1000" spc="2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sales</a:t>
            </a:r>
            <a:r>
              <a:rPr dirty="0" sz="1000" spc="1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stemming</a:t>
            </a:r>
            <a:r>
              <a:rPr dirty="0" sz="100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from</a:t>
            </a:r>
            <a:r>
              <a:rPr dirty="0" sz="1000" spc="2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 spc="-15">
                <a:solidFill>
                  <a:srgbClr val="000000"/>
                </a:solidFill>
                <a:latin typeface="SNUIJA+Arial-BoldMT"/>
                <a:cs typeface="SNUIJA+Arial-BoldMT"/>
              </a:rPr>
              <a:t>Asia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73127" y="4672120"/>
            <a:ext cx="499702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Besides</a:t>
            </a:r>
            <a:r>
              <a:rPr dirty="0" sz="10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minimal</a:t>
            </a:r>
            <a:r>
              <a:rPr dirty="0" sz="100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sales</a:t>
            </a:r>
            <a:r>
              <a:rPr dirty="0" sz="100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overlap,</a:t>
            </a:r>
            <a:r>
              <a:rPr dirty="0" sz="100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2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difference</a:t>
            </a:r>
            <a:r>
              <a:rPr dirty="0" sz="100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audience</a:t>
            </a:r>
            <a:r>
              <a:rPr dirty="0" sz="100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product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3638" y="4824543"/>
            <a:ext cx="2579043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portfolio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makes</a:t>
            </a:r>
            <a:r>
              <a:rPr dirty="0" sz="1000" spc="-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overlap</a:t>
            </a:r>
            <a:r>
              <a:rPr dirty="0" sz="1000" spc="1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minimal</a:t>
            </a:r>
            <a:r>
              <a:rPr dirty="0" sz="1000" spc="26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well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2874" y="5053114"/>
            <a:ext cx="4997442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OSNUVP+Wingdings-Regular"/>
                <a:cs typeface="OSNUVP+Wingdings-Regular"/>
              </a:rPr>
              <a:t>.</a:t>
            </a:r>
            <a:r>
              <a:rPr dirty="0" sz="1000" spc="636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00" spc="5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results</a:t>
            </a:r>
            <a:r>
              <a:rPr dirty="0" sz="1000" spc="5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minimal</a:t>
            </a:r>
            <a:r>
              <a:rPr dirty="0" sz="1000" spc="5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SNUIJA+Arial-BoldMT"/>
                <a:cs typeface="SNUIJA+Arial-BoldMT"/>
              </a:rPr>
              <a:t>cannibalization</a:t>
            </a:r>
            <a:r>
              <a:rPr dirty="0" sz="1000" spc="52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between</a:t>
            </a:r>
            <a:r>
              <a:rPr dirty="0" sz="1000" spc="5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00" spc="5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companies,</a:t>
            </a:r>
            <a:r>
              <a:rPr dirty="0" sz="1000" spc="5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 spc="-1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00" spc="5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43639" y="5205537"/>
            <a:ext cx="3022269" cy="179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12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10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represents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0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add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similar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00">
                <a:solidFill>
                  <a:srgbClr val="000000"/>
                </a:solidFill>
                <a:latin typeface="HMFTPS+ArialMT"/>
                <a:cs typeface="HMFTPS+ArialMT"/>
              </a:rPr>
              <a:t>2+2=4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825781" y="5698979"/>
            <a:ext cx="459363" cy="6629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20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000000"/>
                </a:solidFill>
                <a:latin typeface="PENUJN+ArialMT"/>
                <a:cs typeface="PENUJN+ArialMT"/>
              </a:rPr>
              <a:t>≠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57286" y="6394226"/>
            <a:ext cx="1613185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Sci-Fi/Fantasy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913872" y="6394226"/>
            <a:ext cx="800360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2273" y="6709586"/>
            <a:ext cx="1875944" cy="109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Sources: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500" spc="-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Book</a:t>
            </a:r>
            <a:r>
              <a:rPr dirty="0" sz="500" spc="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164804"/>
            <a:ext cx="10183500" cy="6289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Transaction</a:t>
            </a:r>
            <a:r>
              <a:rPr dirty="0" sz="280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Returns</a:t>
            </a:r>
            <a:r>
              <a:rPr dirty="0" sz="280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Calculation</a:t>
            </a:r>
          </a:p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Levering</a:t>
            </a:r>
            <a:r>
              <a:rPr dirty="0" sz="140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40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by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3.3x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Debt/EBITDA’21</a:t>
            </a:r>
            <a:r>
              <a:rPr dirty="0" sz="140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expected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yield</a:t>
            </a:r>
            <a:r>
              <a:rPr dirty="0" sz="140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Internal</a:t>
            </a:r>
            <a:r>
              <a:rPr dirty="0" sz="1400" spc="-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40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Return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10.0%,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40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40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identify</a:t>
            </a:r>
            <a:r>
              <a:rPr dirty="0" sz="1400" spc="-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 spc="23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748528"/>
            <a:ext cx="5275217" cy="2373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optimal</a:t>
            </a:r>
            <a:r>
              <a:rPr dirty="0" sz="1400" spc="-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financing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structure</a:t>
            </a:r>
            <a:r>
              <a:rPr dirty="0" sz="1400" spc="-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400" spc="-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400" spc="-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40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40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89" y="1140942"/>
            <a:ext cx="5550294" cy="1947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33"/>
              </a:lnSpc>
              <a:spcBef>
                <a:spcPts val="0"/>
              </a:spcBef>
              <a:spcAft>
                <a:spcPts val="0"/>
              </a:spcAft>
            </a:pP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Transaction’s</a:t>
            </a:r>
            <a:r>
              <a:rPr dirty="0" sz="1100" spc="146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Internal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Rate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of</a:t>
            </a:r>
            <a:r>
              <a:rPr dirty="0" sz="1100" spc="3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Return</a:t>
            </a:r>
            <a:r>
              <a:rPr dirty="0" sz="1100" spc="24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&amp;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Money</a:t>
            </a:r>
            <a:r>
              <a:rPr dirty="0" sz="1100" spc="23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Over</a:t>
            </a:r>
            <a:r>
              <a:rPr dirty="0" sz="1100" spc="17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Invested</a:t>
            </a:r>
            <a:r>
              <a:rPr dirty="0" sz="1100" spc="25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Capital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 </a:t>
            </a:r>
            <a:r>
              <a:rPr dirty="0" sz="1100">
                <a:solidFill>
                  <a:srgbClr val="1f5fa0"/>
                </a:solidFill>
                <a:latin typeface="SNUIJA+Arial-BoldMT"/>
                <a:cs typeface="SNUIJA+Arial-BoldMT"/>
              </a:rPr>
              <a:t>Breakdown</a:t>
            </a:r>
            <a:r>
              <a:rPr dirty="0" sz="1150" baseline="30545">
                <a:solidFill>
                  <a:srgbClr val="1f5fa0"/>
                </a:solidFill>
                <a:latin typeface="SNUIJA+Arial-BoldMT"/>
                <a:cs typeface="SNUIJA+Arial-BoldMT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03175" y="1570229"/>
            <a:ext cx="538696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6240" y="1570229"/>
            <a:ext cx="544116" cy="1214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  <a:p>
            <a:pPr marL="19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534.7</a:t>
            </a:r>
          </a:p>
          <a:p>
            <a:pPr marL="130037" marR="0">
              <a:lnSpc>
                <a:spcPts val="1249"/>
              </a:lnSpc>
              <a:spcBef>
                <a:spcPts val="283"/>
              </a:spcBef>
              <a:spcAft>
                <a:spcPts val="0"/>
              </a:spcAft>
            </a:pPr>
            <a:r>
              <a:rPr dirty="0" sz="1000" spc="-13" i="1">
                <a:solidFill>
                  <a:srgbClr val="5b9bd5"/>
                </a:solidFill>
                <a:latin typeface="Calibri"/>
                <a:cs typeface="Calibri"/>
              </a:rPr>
              <a:t>6.7%</a:t>
            </a:r>
          </a:p>
          <a:p>
            <a:pPr marL="0" marR="0">
              <a:lnSpc>
                <a:spcPts val="141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246.3</a:t>
            </a:r>
          </a:p>
          <a:p>
            <a:pPr marL="3467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(48.7)</a:t>
            </a:r>
          </a:p>
          <a:p>
            <a:pPr marL="78268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30.6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0029" y="1570229"/>
            <a:ext cx="544116" cy="1214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</a:p>
          <a:p>
            <a:pPr marL="19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611.6</a:t>
            </a:r>
          </a:p>
          <a:p>
            <a:pPr marL="69300" marR="0">
              <a:lnSpc>
                <a:spcPts val="1249"/>
              </a:lnSpc>
              <a:spcBef>
                <a:spcPts val="283"/>
              </a:spcBef>
              <a:spcAft>
                <a:spcPts val="0"/>
              </a:spcAft>
            </a:pPr>
            <a:r>
              <a:rPr dirty="0" sz="1000" spc="-17" i="1">
                <a:solidFill>
                  <a:srgbClr val="5b9bd5"/>
                </a:solidFill>
                <a:latin typeface="Calibri"/>
                <a:cs typeface="Calibri"/>
              </a:rPr>
              <a:t>14.4%</a:t>
            </a:r>
          </a:p>
          <a:p>
            <a:pPr marL="0" marR="0">
              <a:lnSpc>
                <a:spcPts val="141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300.1</a:t>
            </a:r>
          </a:p>
          <a:p>
            <a:pPr marL="3467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(59.3)</a:t>
            </a:r>
          </a:p>
          <a:p>
            <a:pPr marL="78267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35.0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43137" y="1570229"/>
            <a:ext cx="544115" cy="1214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</a:p>
          <a:p>
            <a:pPr marL="19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684.3</a:t>
            </a:r>
          </a:p>
          <a:p>
            <a:pPr marL="69243" marR="0">
              <a:lnSpc>
                <a:spcPts val="1249"/>
              </a:lnSpc>
              <a:spcBef>
                <a:spcPts val="283"/>
              </a:spcBef>
              <a:spcAft>
                <a:spcPts val="0"/>
              </a:spcAft>
            </a:pPr>
            <a:r>
              <a:rPr dirty="0" sz="1000" spc="-17" i="1">
                <a:solidFill>
                  <a:srgbClr val="5b9bd5"/>
                </a:solidFill>
                <a:latin typeface="Calibri"/>
                <a:cs typeface="Calibri"/>
              </a:rPr>
              <a:t>11.9%</a:t>
            </a:r>
          </a:p>
          <a:p>
            <a:pPr marL="0" marR="0">
              <a:lnSpc>
                <a:spcPts val="141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356.2</a:t>
            </a:r>
          </a:p>
          <a:p>
            <a:pPr marL="3467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(70.4)</a:t>
            </a:r>
          </a:p>
          <a:p>
            <a:pPr marL="78268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39.1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36246" y="1570229"/>
            <a:ext cx="544116" cy="1214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4</a:t>
            </a:r>
          </a:p>
          <a:p>
            <a:pPr marL="19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757.1</a:t>
            </a:r>
          </a:p>
          <a:p>
            <a:pPr marL="69186" marR="0">
              <a:lnSpc>
                <a:spcPts val="1249"/>
              </a:lnSpc>
              <a:spcBef>
                <a:spcPts val="283"/>
              </a:spcBef>
              <a:spcAft>
                <a:spcPts val="0"/>
              </a:spcAft>
            </a:pPr>
            <a:r>
              <a:rPr dirty="0" sz="1000" spc="-17" i="1">
                <a:solidFill>
                  <a:srgbClr val="5b9bd5"/>
                </a:solidFill>
                <a:latin typeface="Calibri"/>
                <a:cs typeface="Calibri"/>
              </a:rPr>
              <a:t>10.6%</a:t>
            </a:r>
          </a:p>
          <a:p>
            <a:pPr marL="0" marR="0">
              <a:lnSpc>
                <a:spcPts val="141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409.3</a:t>
            </a:r>
          </a:p>
          <a:p>
            <a:pPr marL="3467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(80.9)</a:t>
            </a:r>
          </a:p>
          <a:p>
            <a:pPr marL="78268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43.3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29355" y="1570229"/>
            <a:ext cx="544116" cy="121469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0" b="1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</a:p>
          <a:p>
            <a:pPr marL="19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832.0</a:t>
            </a:r>
          </a:p>
          <a:p>
            <a:pPr marL="129818" marR="0">
              <a:lnSpc>
                <a:spcPts val="1249"/>
              </a:lnSpc>
              <a:spcBef>
                <a:spcPts val="283"/>
              </a:spcBef>
              <a:spcAft>
                <a:spcPts val="0"/>
              </a:spcAft>
            </a:pPr>
            <a:r>
              <a:rPr dirty="0" sz="1000" spc="-13" i="1">
                <a:solidFill>
                  <a:srgbClr val="5b9bd5"/>
                </a:solidFill>
                <a:latin typeface="Calibri"/>
                <a:cs typeface="Calibri"/>
              </a:rPr>
              <a:t>9.9%</a:t>
            </a:r>
          </a:p>
          <a:p>
            <a:pPr marL="0" marR="0">
              <a:lnSpc>
                <a:spcPts val="141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466.4</a:t>
            </a:r>
          </a:p>
          <a:p>
            <a:pPr marL="3467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(92.2)</a:t>
            </a:r>
          </a:p>
          <a:p>
            <a:pPr marL="78267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47.6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10888" y="1653345"/>
            <a:ext cx="2981481" cy="5261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05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RoE</a:t>
            </a:r>
            <a:r>
              <a:rPr dirty="0" sz="1050" spc="33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050" spc="2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reported</a:t>
            </a:r>
            <a:r>
              <a:rPr dirty="0" sz="105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</a:p>
          <a:p>
            <a:pPr marL="172077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10.2%,</a:t>
            </a:r>
            <a:r>
              <a:rPr dirty="0" sz="1050" spc="142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which</a:t>
            </a:r>
            <a:r>
              <a:rPr dirty="0" sz="105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05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assumed</a:t>
            </a:r>
            <a:r>
              <a:rPr dirty="0" sz="105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as</a:t>
            </a:r>
            <a:r>
              <a:rPr dirty="0" sz="105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hurdle</a:t>
            </a:r>
            <a:r>
              <a:rPr dirty="0" sz="105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</a:p>
          <a:p>
            <a:pPr marL="171943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IRR</a:t>
            </a:r>
            <a:r>
              <a:rPr dirty="0" sz="1050" spc="2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  <a:r>
              <a:rPr dirty="0" sz="10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81955" y="1769589"/>
            <a:ext cx="673496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Revenue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1764" y="1985435"/>
            <a:ext cx="669556" cy="4007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1291" marR="0">
              <a:lnSpc>
                <a:spcPts val="1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1" i="1">
                <a:solidFill>
                  <a:srgbClr val="5b9bd5"/>
                </a:solidFill>
                <a:latin typeface="Calibri"/>
                <a:cs typeface="Calibri"/>
              </a:rPr>
              <a:t>Growth</a:t>
            </a:r>
          </a:p>
          <a:p>
            <a:pPr marL="0" marR="0">
              <a:lnSpc>
                <a:spcPts val="1415"/>
              </a:lnSpc>
              <a:spcBef>
                <a:spcPts val="240"/>
              </a:spcBef>
              <a:spcAft>
                <a:spcPts val="0"/>
              </a:spcAft>
            </a:pPr>
            <a:r>
              <a:rPr dirty="0" sz="1150" spc="-15">
                <a:solidFill>
                  <a:srgbClr val="000000"/>
                </a:solidFill>
                <a:latin typeface="Calibri"/>
                <a:cs typeface="Calibri"/>
              </a:rPr>
              <a:t>EBIT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810632" y="2276564"/>
            <a:ext cx="2980842" cy="5261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Utilizing</a:t>
            </a:r>
            <a:r>
              <a:rPr dirty="0" sz="1050" spc="5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Excel’s</a:t>
            </a:r>
            <a:r>
              <a:rPr dirty="0" sz="1050" spc="5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Goal/Seek</a:t>
            </a:r>
            <a:r>
              <a:rPr dirty="0" sz="1050" spc="5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algorithm</a:t>
            </a:r>
            <a:r>
              <a:rPr dirty="0" sz="1050" spc="5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</a:p>
          <a:p>
            <a:pPr marL="172198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identified</a:t>
            </a:r>
            <a:r>
              <a:rPr dirty="0" sz="1050" spc="6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050" spc="5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matched</a:t>
            </a:r>
            <a:r>
              <a:rPr dirty="0" sz="1050" spc="5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</a:t>
            </a:r>
            <a:r>
              <a:rPr dirty="0" sz="1050" spc="6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  <a:r>
              <a:rPr dirty="0" sz="1050" spc="6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6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this</a:t>
            </a:r>
          </a:p>
          <a:p>
            <a:pPr marL="172198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a</a:t>
            </a:r>
            <a:r>
              <a:rPr dirty="0" sz="1050" spc="3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Debt/EBITDA</a:t>
            </a:r>
            <a:r>
              <a:rPr dirty="0" sz="1050" spc="-1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ratio</a:t>
            </a:r>
            <a:r>
              <a:rPr dirty="0" sz="1050" spc="33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of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3.3x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81912" y="2367646"/>
            <a:ext cx="489393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-17">
                <a:solidFill>
                  <a:srgbClr val="000000"/>
                </a:solidFill>
                <a:latin typeface="Calibri"/>
                <a:cs typeface="Calibri"/>
              </a:rPr>
              <a:t>Taxes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496426" y="2384135"/>
            <a:ext cx="475701" cy="1967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-17">
                <a:solidFill>
                  <a:srgbClr val="000000"/>
                </a:solidFill>
                <a:latin typeface="Calibri"/>
                <a:cs typeface="Calibri"/>
              </a:rPr>
              <a:t>19.8%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81973" y="2566994"/>
            <a:ext cx="1867260" cy="10153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Depreciation</a:t>
            </a:r>
            <a:r>
              <a:rPr dirty="0" sz="115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1150" spc="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13">
                <a:solidFill>
                  <a:srgbClr val="000000"/>
                </a:solidFill>
                <a:latin typeface="Calibri"/>
                <a:cs typeface="Calibri"/>
              </a:rPr>
              <a:t>amortization</a:t>
            </a:r>
          </a:p>
          <a:p>
            <a:pPr marL="294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  <a:r>
              <a:rPr dirty="0" sz="115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expenditure</a:t>
            </a:r>
          </a:p>
          <a:p>
            <a:pPr marL="442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Changes</a:t>
            </a:r>
            <a:r>
              <a:rPr dirty="0" sz="1150" spc="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115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working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capital</a:t>
            </a:r>
          </a:p>
          <a:p>
            <a:pPr marL="443" marR="0">
              <a:lnSpc>
                <a:spcPts val="1415"/>
              </a:lnSpc>
              <a:spcBef>
                <a:spcPts val="10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Unlevered</a:t>
            </a:r>
            <a:r>
              <a:rPr dirty="0" sz="115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Free</a:t>
            </a:r>
            <a:r>
              <a:rPr dirty="0" sz="115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Cash</a:t>
            </a:r>
            <a:r>
              <a:rPr dirty="0" sz="115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11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  <a:p>
            <a:pPr marL="592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Investment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896892" y="2766354"/>
            <a:ext cx="544054" cy="616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62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(42.4)</a:t>
            </a:r>
          </a:p>
          <a:p>
            <a:pPr marL="112669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>
                <a:solidFill>
                  <a:srgbClr val="000000"/>
                </a:solidFill>
                <a:latin typeface="Calibri"/>
                <a:cs typeface="Calibri"/>
              </a:rPr>
              <a:t>(2.2)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183.5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50681" y="2766354"/>
            <a:ext cx="543907" cy="616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61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(48.0)</a:t>
            </a:r>
          </a:p>
          <a:p>
            <a:pPr marL="112522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>
                <a:solidFill>
                  <a:srgbClr val="000000"/>
                </a:solidFill>
                <a:latin typeface="Calibri"/>
                <a:cs typeface="Calibri"/>
              </a:rPr>
              <a:t>(5.0)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222.7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343790" y="2766354"/>
            <a:ext cx="543907" cy="616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61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(53.6)</a:t>
            </a:r>
          </a:p>
          <a:p>
            <a:pPr marL="112522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>
                <a:solidFill>
                  <a:srgbClr val="000000"/>
                </a:solidFill>
                <a:latin typeface="Calibri"/>
                <a:cs typeface="Calibri"/>
              </a:rPr>
              <a:t>(4.8)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266.6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036899" y="2766354"/>
            <a:ext cx="543907" cy="616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61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(59.2)</a:t>
            </a:r>
          </a:p>
          <a:p>
            <a:pPr marL="11252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>
                <a:solidFill>
                  <a:srgbClr val="000000"/>
                </a:solidFill>
                <a:latin typeface="Calibri"/>
                <a:cs typeface="Calibri"/>
              </a:rPr>
              <a:t>(4.8)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307.7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730008" y="2766354"/>
            <a:ext cx="543907" cy="6166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461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4">
                <a:solidFill>
                  <a:srgbClr val="000000"/>
                </a:solidFill>
                <a:latin typeface="Calibri"/>
                <a:cs typeface="Calibri"/>
              </a:rPr>
              <a:t>(64.8)</a:t>
            </a:r>
          </a:p>
          <a:p>
            <a:pPr marL="11252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>
                <a:solidFill>
                  <a:srgbClr val="000000"/>
                </a:solidFill>
                <a:latin typeface="Calibri"/>
                <a:cs typeface="Calibri"/>
              </a:rPr>
              <a:t>(4.9)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352.1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10898" y="2899782"/>
            <a:ext cx="2979996" cy="3570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3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sensitivity</a:t>
            </a:r>
            <a:r>
              <a:rPr dirty="0" sz="1050" spc="3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table</a:t>
            </a:r>
            <a:r>
              <a:rPr dirty="0" sz="1050" spc="3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outlines</a:t>
            </a:r>
            <a:r>
              <a:rPr dirty="0" sz="105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3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impact</a:t>
            </a:r>
            <a:r>
              <a:rPr dirty="0" sz="1050" spc="9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</a:p>
          <a:p>
            <a:pPr marL="172200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incremental</a:t>
            </a:r>
            <a:r>
              <a:rPr dirty="0" sz="105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.1x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steps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160631" y="3364434"/>
            <a:ext cx="587504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17">
                <a:solidFill>
                  <a:srgbClr val="000000"/>
                </a:solidFill>
                <a:latin typeface="Calibri"/>
                <a:cs typeface="Calibri"/>
              </a:rPr>
              <a:t>(980.0)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7">
                <a:solidFill>
                  <a:srgbClr val="000000"/>
                </a:solidFill>
                <a:latin typeface="Calibri"/>
                <a:cs typeface="Calibri"/>
              </a:rPr>
              <a:t>(980.0)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811033" y="3352411"/>
            <a:ext cx="2981201" cy="6968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Additional</a:t>
            </a:r>
            <a:r>
              <a:rPr dirty="0" sz="105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leverage</a:t>
            </a:r>
            <a:r>
              <a:rPr dirty="0" sz="105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5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increase</a:t>
            </a:r>
            <a:r>
              <a:rPr dirty="0" sz="1050" spc="1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1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</a:p>
          <a:p>
            <a:pPr marL="172199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050" spc="4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4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acquisition,</a:t>
            </a:r>
            <a:r>
              <a:rPr dirty="0" sz="105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50" spc="4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would</a:t>
            </a:r>
            <a:r>
              <a:rPr dirty="0" sz="1050" spc="4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but</a:t>
            </a:r>
            <a:r>
              <a:rPr dirty="0" sz="105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</a:p>
          <a:p>
            <a:pPr marL="172200" marR="0">
              <a:lnSpc>
                <a:spcPts val="1179"/>
              </a:lnSpc>
              <a:spcBef>
                <a:spcPts val="164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5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050" spc="2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highly</a:t>
            </a:r>
            <a:r>
              <a:rPr dirty="0" sz="1050" spc="268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levered</a:t>
            </a:r>
            <a:r>
              <a:rPr dirty="0" sz="1050" spc="290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situation</a:t>
            </a:r>
            <a:r>
              <a:rPr dirty="0" sz="1050" spc="287">
                <a:solidFill>
                  <a:srgbClr val="000000"/>
                </a:solidFill>
                <a:latin typeface="SNUIJA+Arial-BoldMT"/>
                <a:cs typeface="SNUIJA+Arial-Bold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</a:p>
          <a:p>
            <a:pPr marL="172066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becomes</a:t>
            </a:r>
            <a:r>
              <a:rPr dirty="0" sz="1050" spc="-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more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risky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82565" y="3563794"/>
            <a:ext cx="764078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Ins</a:t>
            </a:r>
            <a:r>
              <a:rPr dirty="0" sz="1150" spc="4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1150" spc="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150" spc="13">
                <a:solidFill>
                  <a:srgbClr val="000000"/>
                </a:solidFill>
                <a:latin typeface="Calibri"/>
                <a:cs typeface="Calibri"/>
              </a:rPr>
              <a:t>outs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897040" y="3563794"/>
            <a:ext cx="495984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183.5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650829" y="3563794"/>
            <a:ext cx="495984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222.7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343938" y="3563794"/>
            <a:ext cx="495984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266.6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37047" y="3563794"/>
            <a:ext cx="495984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307.7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730156" y="3563794"/>
            <a:ext cx="495984" cy="2179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352.1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82713" y="3979901"/>
            <a:ext cx="491479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-14">
                <a:solidFill>
                  <a:srgbClr val="000000"/>
                </a:solidFill>
                <a:latin typeface="Calibri"/>
                <a:cs typeface="Calibri"/>
              </a:rPr>
              <a:t>IRR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Calibri"/>
                <a:cs typeface="Calibri"/>
              </a:rPr>
              <a:t>MOIC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540678" y="3979901"/>
            <a:ext cx="528426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10.0%</a:t>
            </a:r>
          </a:p>
          <a:p>
            <a:pPr marL="43301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1.36x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16823" y="3979788"/>
            <a:ext cx="1820698" cy="417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115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1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15" b="1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</a:p>
          <a:p>
            <a:pPr marL="66710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0" b="1">
                <a:solidFill>
                  <a:srgbClr val="000000"/>
                </a:solidFill>
                <a:latin typeface="Calibri"/>
                <a:cs typeface="Calibri"/>
              </a:rPr>
              <a:t>Debt/EBITDA'21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810765" y="4144878"/>
            <a:ext cx="2981494" cy="10367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Seeing</a:t>
            </a:r>
            <a:r>
              <a:rPr dirty="0" sz="105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  <a:r>
              <a:rPr dirty="0" sz="10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05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has</a:t>
            </a:r>
            <a:r>
              <a:rPr dirty="0" sz="105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not</a:t>
            </a:r>
            <a:r>
              <a:rPr dirty="0" sz="10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taken</a:t>
            </a:r>
            <a:r>
              <a:rPr dirty="0" sz="10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on</a:t>
            </a:r>
          </a:p>
          <a:p>
            <a:pPr marL="172333" marR="0">
              <a:lnSpc>
                <a:spcPts val="1179"/>
              </a:lnSpc>
              <a:spcBef>
                <a:spcPts val="114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much</a:t>
            </a:r>
            <a:r>
              <a:rPr dirty="0" sz="1050" spc="5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debt</a:t>
            </a:r>
            <a:r>
              <a:rPr dirty="0" sz="1050" spc="5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050" spc="5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5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past,</a:t>
            </a:r>
            <a:r>
              <a:rPr dirty="0" sz="1050" spc="5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we</a:t>
            </a:r>
            <a:r>
              <a:rPr dirty="0" sz="1050" spc="5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chose</a:t>
            </a:r>
            <a:r>
              <a:rPr dirty="0" sz="1050" spc="5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</a:p>
          <a:p>
            <a:pPr marL="172200" marR="0">
              <a:lnSpc>
                <a:spcPts val="1179"/>
              </a:lnSpc>
              <a:spcBef>
                <a:spcPts val="15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Debt/EBITDA</a:t>
            </a:r>
            <a:r>
              <a:rPr dirty="0" sz="1050" spc="9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ratio</a:t>
            </a:r>
            <a:r>
              <a:rPr dirty="0" sz="1050" spc="9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050" spc="8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9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050" spc="8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that</a:t>
            </a:r>
          </a:p>
          <a:p>
            <a:pPr marL="172066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minimizes</a:t>
            </a:r>
            <a:r>
              <a:rPr dirty="0" sz="10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3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  <a:r>
              <a:rPr dirty="0" sz="1050" spc="3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3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3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hurdle</a:t>
            </a:r>
            <a:r>
              <a:rPr dirty="0" sz="10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rate</a:t>
            </a:r>
            <a:r>
              <a:rPr dirty="0" sz="1050" spc="3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  <a:p>
            <a:pPr marL="172065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thus</a:t>
            </a:r>
            <a:r>
              <a:rPr dirty="0" sz="105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maximizes</a:t>
            </a:r>
            <a:r>
              <a:rPr dirty="0" sz="105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050" spc="3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Namco’s</a:t>
            </a:r>
            <a:r>
              <a:rPr dirty="0" sz="1050" spc="3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strategic</a:t>
            </a:r>
          </a:p>
          <a:p>
            <a:pPr marL="172198" marR="0">
              <a:lnSpc>
                <a:spcPts val="1179"/>
              </a:lnSpc>
              <a:spcBef>
                <a:spcPts val="164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goals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360052" y="4396008"/>
            <a:ext cx="382746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ffc000"/>
                </a:solidFill>
                <a:latin typeface="Calibri"/>
                <a:cs typeface="Calibri"/>
              </a:rPr>
              <a:t>0.1</a:t>
            </a:r>
          </a:p>
          <a:p>
            <a:pPr marL="17526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34" b="1">
                <a:solidFill>
                  <a:srgbClr val="000000"/>
                </a:solidFill>
                <a:latin typeface="Calibri"/>
                <a:cs typeface="Calibri"/>
              </a:rPr>
              <a:t>IRR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4957869" y="4396008"/>
            <a:ext cx="485125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3.21x</a:t>
            </a:r>
          </a:p>
          <a:p>
            <a:pPr marL="34758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6.6%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711658" y="4396008"/>
            <a:ext cx="485125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3.26x</a:t>
            </a:r>
          </a:p>
          <a:p>
            <a:pPr marL="34758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16">
                <a:solidFill>
                  <a:srgbClr val="000000"/>
                </a:solidFill>
                <a:latin typeface="Calibri"/>
                <a:cs typeface="Calibri"/>
              </a:rPr>
              <a:t>8.3%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361466" y="4396008"/>
            <a:ext cx="528426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3.31x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10.0%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054575" y="4396008"/>
            <a:ext cx="528425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3.36x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11.9%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747683" y="4396008"/>
            <a:ext cx="528425" cy="4172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330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3.41x</a:t>
            </a:r>
          </a:p>
          <a:p>
            <a:pPr marL="0" marR="0">
              <a:lnSpc>
                <a:spcPts val="1415"/>
              </a:lnSpc>
              <a:spcBef>
                <a:spcPts val="153"/>
              </a:spcBef>
              <a:spcAft>
                <a:spcPts val="0"/>
              </a:spcAft>
            </a:pPr>
            <a:r>
              <a:rPr dirty="0" sz="1150" spc="20">
                <a:solidFill>
                  <a:srgbClr val="000000"/>
                </a:solidFill>
                <a:latin typeface="Calibri"/>
                <a:cs typeface="Calibri"/>
              </a:rPr>
              <a:t>13.9%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2798060" y="5073485"/>
            <a:ext cx="569913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Sources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724023" y="5073485"/>
            <a:ext cx="409649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1" b="1">
                <a:solidFill>
                  <a:srgbClr val="ffffff"/>
                </a:solidFill>
                <a:latin typeface="Calibri"/>
                <a:cs typeface="Calibri"/>
              </a:rPr>
              <a:t>Uses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798060" y="5248720"/>
            <a:ext cx="407993" cy="371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2">
                <a:solidFill>
                  <a:srgbClr val="000000"/>
                </a:solidFill>
                <a:latin typeface="Calibri"/>
                <a:cs typeface="Calibri"/>
              </a:rPr>
              <a:t>Cash</a:t>
            </a:r>
          </a:p>
          <a:p>
            <a:pPr marL="59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Debt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819109" y="5263221"/>
            <a:ext cx="349964" cy="352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36">
                <a:solidFill>
                  <a:srgbClr val="000000"/>
                </a:solidFill>
                <a:latin typeface="Calibri"/>
                <a:cs typeface="Calibri"/>
              </a:rPr>
              <a:t>24%</a:t>
            </a:r>
          </a:p>
          <a:p>
            <a:pPr marL="0" marR="0">
              <a:lnSpc>
                <a:spcPts val="1098"/>
              </a:lnSpc>
              <a:spcBef>
                <a:spcPts val="281"/>
              </a:spcBef>
              <a:spcAft>
                <a:spcPts val="0"/>
              </a:spcAft>
            </a:pPr>
            <a:r>
              <a:rPr dirty="0" sz="900" spc="-36">
                <a:solidFill>
                  <a:srgbClr val="000000"/>
                </a:solidFill>
                <a:latin typeface="Calibri"/>
                <a:cs typeface="Calibri"/>
              </a:rPr>
              <a:t>76%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4573494" y="5248712"/>
            <a:ext cx="561407" cy="5694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656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2">
                <a:solidFill>
                  <a:srgbClr val="000000"/>
                </a:solidFill>
                <a:latin typeface="Calibri"/>
                <a:cs typeface="Calibri"/>
              </a:rPr>
              <a:t>980.0</a:t>
            </a:r>
          </a:p>
          <a:p>
            <a:pPr marL="7594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3,154.9</a:t>
            </a:r>
          </a:p>
          <a:p>
            <a:pPr marL="0" marR="0">
              <a:lnSpc>
                <a:spcPts val="1244"/>
              </a:lnSpc>
              <a:spcBef>
                <a:spcPts val="364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4,135.0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724083" y="5248712"/>
            <a:ext cx="1039277" cy="3714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4">
                <a:solidFill>
                  <a:srgbClr val="000000"/>
                </a:solidFill>
                <a:latin typeface="Calibri"/>
                <a:cs typeface="Calibri"/>
              </a:rPr>
              <a:t>Acquisition</a:t>
            </a:r>
            <a:r>
              <a:rPr dirty="0" sz="10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000000"/>
                </a:solidFill>
                <a:latin typeface="Calibri"/>
                <a:cs typeface="Calibri"/>
              </a:rPr>
              <a:t>Price</a:t>
            </a:r>
          </a:p>
          <a:p>
            <a:pPr marL="33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>
                <a:solidFill>
                  <a:srgbClr val="000000"/>
                </a:solidFill>
                <a:latin typeface="Calibri"/>
                <a:cs typeface="Calibri"/>
              </a:rPr>
              <a:t>Transaction</a:t>
            </a:r>
            <a:r>
              <a:rPr dirty="0" sz="10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000" spc="13">
                <a:solidFill>
                  <a:srgbClr val="000000"/>
                </a:solidFill>
                <a:latin typeface="Calibri"/>
                <a:cs typeface="Calibri"/>
              </a:rPr>
              <a:t>cost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682411" y="5248712"/>
            <a:ext cx="553809" cy="3714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4,094.0</a:t>
            </a:r>
          </a:p>
          <a:p>
            <a:pPr marL="167571" marR="0">
              <a:lnSpc>
                <a:spcPts val="1244"/>
              </a:lnSpc>
              <a:spcBef>
                <a:spcPts val="184"/>
              </a:spcBef>
              <a:spcAft>
                <a:spcPts val="0"/>
              </a:spcAft>
            </a:pPr>
            <a:r>
              <a:rPr dirty="0" sz="1000" spc="19">
                <a:solidFill>
                  <a:srgbClr val="000000"/>
                </a:solidFill>
                <a:latin typeface="Calibri"/>
                <a:cs typeface="Calibri"/>
              </a:rPr>
              <a:t>40.9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810764" y="5277186"/>
            <a:ext cx="2981225" cy="86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17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0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SNUIJA+Arial-BoldMT"/>
                <a:cs typeface="SNUIJA+Arial-BoldMT"/>
              </a:rPr>
              <a:t>Disclaimer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:</a:t>
            </a:r>
            <a:r>
              <a:rPr dirty="0" sz="105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These</a:t>
            </a:r>
            <a:r>
              <a:rPr dirty="0" sz="105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are</a:t>
            </a:r>
            <a:r>
              <a:rPr dirty="0" sz="105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only</a:t>
            </a:r>
            <a:r>
              <a:rPr dirty="0" sz="105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unlevered</a:t>
            </a:r>
          </a:p>
          <a:p>
            <a:pPr marL="172200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flows</a:t>
            </a:r>
            <a:r>
              <a:rPr dirty="0" sz="10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05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operations</a:t>
            </a:r>
            <a:r>
              <a:rPr dirty="0" sz="10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used</a:t>
            </a:r>
            <a:r>
              <a:rPr dirty="0" sz="10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IRR</a:t>
            </a:r>
          </a:p>
          <a:p>
            <a:pPr marL="172201" marR="0">
              <a:lnSpc>
                <a:spcPts val="1179"/>
              </a:lnSpc>
              <a:spcBef>
                <a:spcPts val="164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calculation</a:t>
            </a:r>
            <a:r>
              <a:rPr dirty="0" sz="105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without</a:t>
            </a:r>
            <a:r>
              <a:rPr dirty="0" sz="105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perpetuity.</a:t>
            </a:r>
            <a:r>
              <a:rPr dirty="0" sz="1050" spc="2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Please</a:t>
            </a:r>
            <a:r>
              <a:rPr dirty="0" sz="1050" spc="2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refer</a:t>
            </a:r>
          </a:p>
          <a:p>
            <a:pPr marL="172335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050" spc="2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05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DCF</a:t>
            </a:r>
            <a:r>
              <a:rPr dirty="0" sz="105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slides</a:t>
            </a:r>
            <a:r>
              <a:rPr dirty="0" sz="105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050" spc="2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05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discounted</a:t>
            </a:r>
            <a:r>
              <a:rPr dirty="0" sz="1050" spc="2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Free</a:t>
            </a:r>
          </a:p>
          <a:p>
            <a:pPr marL="172334" marR="0">
              <a:lnSpc>
                <a:spcPts val="1179"/>
              </a:lnSpc>
              <a:spcBef>
                <a:spcPts val="101"/>
              </a:spcBef>
              <a:spcAft>
                <a:spcPts val="0"/>
              </a:spcAft>
            </a:pP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Cash</a:t>
            </a:r>
            <a:r>
              <a:rPr dirty="0" sz="1050" spc="-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Flow</a:t>
            </a:r>
            <a:r>
              <a:rPr dirty="0" sz="1050" spc="-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050">
                <a:solidFill>
                  <a:srgbClr val="000000"/>
                </a:solidFill>
                <a:latin typeface="HMFTPS+ArialMT"/>
                <a:cs typeface="HMFTPS+ArialMT"/>
              </a:rPr>
              <a:t>calculations.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126102" y="5438446"/>
            <a:ext cx="378818" cy="1776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98"/>
              </a:lnSpc>
              <a:spcBef>
                <a:spcPts val="0"/>
              </a:spcBef>
              <a:spcAft>
                <a:spcPts val="0"/>
              </a:spcAft>
            </a:pPr>
            <a:r>
              <a:rPr dirty="0" sz="900" spc="-20">
                <a:solidFill>
                  <a:srgbClr val="4472c4"/>
                </a:solidFill>
                <a:latin typeface="Calibri"/>
                <a:cs typeface="Calibri"/>
              </a:rPr>
              <a:t>1.0%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2798071" y="5621966"/>
            <a:ext cx="426842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5724035" y="5621966"/>
            <a:ext cx="426842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b="1">
                <a:solidFill>
                  <a:srgbClr val="000000"/>
                </a:solidFill>
                <a:latin typeface="Calibri"/>
                <a:cs typeface="Calibri"/>
              </a:rPr>
              <a:t>Total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674720" y="5621966"/>
            <a:ext cx="561323" cy="196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44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" spc="25" b="1">
                <a:solidFill>
                  <a:srgbClr val="000000"/>
                </a:solidFill>
                <a:latin typeface="Calibri"/>
                <a:cs typeface="Calibri"/>
              </a:rPr>
              <a:t>4,135.0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355452" y="6264991"/>
            <a:ext cx="4127492" cy="2540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63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Numbers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only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considers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Namco‘s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financials,</a:t>
            </a:r>
            <a:r>
              <a:rPr dirty="0" sz="500" spc="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numbers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do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not</a:t>
            </a:r>
            <a:r>
              <a:rPr dirty="0" sz="500" spc="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take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into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account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combined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companies,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50" baseline="31200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500" spc="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USD</a:t>
            </a:r>
            <a:r>
              <a:rPr dirty="0" sz="500" spc="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$</a:t>
            </a:r>
          </a:p>
          <a:p>
            <a:pPr marL="0" marR="0">
              <a:lnSpc>
                <a:spcPts val="563"/>
              </a:lnSpc>
              <a:spcBef>
                <a:spcPts val="520"/>
              </a:spcBef>
              <a:spcAft>
                <a:spcPts val="0"/>
              </a:spcAft>
            </a:pP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Source: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Own</a:t>
            </a:r>
            <a:r>
              <a:rPr dirty="0" sz="500" spc="-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Analysis,</a:t>
            </a:r>
            <a:r>
              <a:rPr dirty="0" sz="500" spc="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(Capital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IQ,</a:t>
            </a:r>
            <a:r>
              <a:rPr dirty="0" sz="500" spc="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2022),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(Bandai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Namco,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500">
                <a:solidFill>
                  <a:srgbClr val="000000"/>
                </a:solidFill>
                <a:latin typeface="DKQSAH+Arial-ItalicMT"/>
                <a:cs typeface="DKQSAH+Arial-ItalicMT"/>
              </a:rPr>
              <a:t>2021)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92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751004" y="6558591"/>
            <a:ext cx="846683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Appendix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82055" y="2539035"/>
            <a:ext cx="3507283" cy="7191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362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>
                <a:solidFill>
                  <a:srgbClr val="ffffff"/>
                </a:solidFill>
                <a:latin typeface="HMFTPS+ArialMT"/>
                <a:cs typeface="HMFTPS+ArialMT"/>
              </a:rPr>
              <a:t>Bibliography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23206" y="3713275"/>
            <a:ext cx="2696971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Sources</a:t>
            </a:r>
            <a:r>
              <a:rPr dirty="0" sz="2000" spc="-35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&amp;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 </a:t>
            </a:r>
            <a:r>
              <a:rPr dirty="0" sz="2000">
                <a:solidFill>
                  <a:srgbClr val="ffffff"/>
                </a:solidFill>
                <a:latin typeface="HMFTPS+ArialMT"/>
                <a:cs typeface="HMFTPS+ArialMT"/>
              </a:rPr>
              <a:t>References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78553" y="6489066"/>
            <a:ext cx="406672" cy="293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HMFTPS+ArialMT"/>
                <a:cs typeface="HMFTPS+ArialMT"/>
              </a:rPr>
              <a:t>93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6109"/>
            <a:ext cx="2996018" cy="605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(1/7</a:t>
            </a:r>
            <a:r>
              <a:rPr dirty="0" sz="4000">
                <a:solidFill>
                  <a:srgbClr val="000000"/>
                </a:solidFill>
                <a:latin typeface="HMFTPS+ArialMT"/>
                <a:cs typeface="HMFTPS+ArialM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1110619"/>
            <a:ext cx="5775338" cy="376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4A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Games.</a:t>
            </a:r>
            <a:r>
              <a:rPr dirty="0" sz="1150" spc="-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4A</a:t>
            </a:r>
            <a:r>
              <a:rPr dirty="0" sz="1150" spc="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https://www.4a-games.com.mt/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6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Apps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SteamDB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https://steamdb.info/apps/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25" y="1461163"/>
            <a:ext cx="10680192" cy="9027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7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Alsop,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(2020).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Topic: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115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(VR)2020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https://www.statista.com/topics/2532/virtual-reality-vr/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All</a:t>
            </a:r>
            <a:r>
              <a:rPr dirty="0" sz="115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15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Everything.</a:t>
            </a:r>
            <a:r>
              <a:rPr dirty="0" sz="115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Top</a:t>
            </a:r>
            <a:r>
              <a:rPr dirty="0" sz="115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10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15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5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</a:t>
            </a:r>
            <a:r>
              <a:rPr dirty="0" sz="115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Companies</a:t>
            </a:r>
            <a:r>
              <a:rPr dirty="0" sz="115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World.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https://www.alltopeverything.com/top-10-biggest-video-</a:t>
            </a:r>
          </a:p>
          <a:p>
            <a:pPr marL="172211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game-companies/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Altice,</a:t>
            </a:r>
            <a:r>
              <a:rPr dirty="0" sz="115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N.</a:t>
            </a:r>
            <a:r>
              <a:rPr dirty="0" sz="115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(2019).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Joy</a:t>
            </a:r>
            <a:r>
              <a:rPr dirty="0" sz="1150" spc="27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Family:</a:t>
            </a:r>
            <a:r>
              <a:rPr dirty="0" sz="1150" spc="2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Japanese</a:t>
            </a:r>
            <a:r>
              <a:rPr dirty="0" sz="1150" spc="27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Board</a:t>
            </a:r>
            <a:r>
              <a:rPr dirty="0" sz="1150" spc="2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2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2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2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Post-War</a:t>
            </a:r>
            <a:r>
              <a:rPr dirty="0" sz="1150" spc="26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FNVMOA+Arial-ItalicMT"/>
                <a:cs typeface="FNVMOA+Arial-ItalicMT"/>
              </a:rPr>
              <a:t>Shōwa</a:t>
            </a:r>
            <a:r>
              <a:rPr dirty="0" sz="1150" spc="2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Period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DIGRA.</a:t>
            </a:r>
            <a:r>
              <a:rPr dirty="0" sz="115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2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http://www.digra.org/wp-</a:t>
            </a:r>
          </a:p>
          <a:p>
            <a:pPr marL="172211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content/uploads/digital-library/DiGRA_2019_paper_394.pdf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7725" y="2337439"/>
            <a:ext cx="10679679" cy="377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150" spc="10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spc="-11">
                <a:solidFill>
                  <a:srgbClr val="000000"/>
                </a:solidFill>
                <a:latin typeface="HMFTPS+ArialMT"/>
                <a:cs typeface="HMFTPS+ArialMT"/>
              </a:rPr>
              <a:t>News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Network.</a:t>
            </a:r>
            <a:r>
              <a:rPr dirty="0" sz="1150" spc="10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2018.</a:t>
            </a:r>
            <a:r>
              <a:rPr dirty="0" sz="1150" spc="10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11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110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Rights</a:t>
            </a:r>
            <a:r>
              <a:rPr dirty="0" sz="1150" spc="112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Marketing</a:t>
            </a:r>
            <a:r>
              <a:rPr dirty="0" sz="1150" spc="110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Absorbs,</a:t>
            </a:r>
            <a:r>
              <a:rPr dirty="0" sz="1150" spc="110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Dissolves</a:t>
            </a:r>
            <a:r>
              <a:rPr dirty="0" sz="1150" spc="110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Anime</a:t>
            </a:r>
            <a:r>
              <a:rPr dirty="0" sz="1150" spc="110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Consortium</a:t>
            </a:r>
            <a:r>
              <a:rPr dirty="0" sz="1150" spc="109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Japan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0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11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https://www.animenewsnetwork.com/news/2018-03-13/bandai-namco-rights-marketing-absorbs-dissolves-anime-consortium-japan/.128918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7749" y="2687971"/>
            <a:ext cx="73954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4461" y="2687971"/>
            <a:ext cx="51823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-11">
                <a:solidFill>
                  <a:srgbClr val="000000"/>
                </a:solidFill>
                <a:latin typeface="HMFTPS+ArialMT"/>
                <a:cs typeface="HMFTPS+ArialMT"/>
              </a:rPr>
              <a:t>News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17036" y="2687971"/>
            <a:ext cx="72961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Network.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44532" y="2687971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60179" y="2687971"/>
            <a:ext cx="60795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65803" y="2687971"/>
            <a:ext cx="61581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877573" y="2687971"/>
            <a:ext cx="72161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Acquires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95997" y="2687971"/>
            <a:ext cx="64038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Bluefin,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33662" y="2687971"/>
            <a:ext cx="90056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Establishes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428821" y="2687971"/>
            <a:ext cx="436936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U.S.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963709" y="2687971"/>
            <a:ext cx="39628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57485" y="2687971"/>
            <a:ext cx="81919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Company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371885" y="2687971"/>
            <a:ext cx="62417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94189" y="2687971"/>
            <a:ext cx="7461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933974" y="2687971"/>
            <a:ext cx="31506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39888" y="2863449"/>
            <a:ext cx="10023840" cy="3768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https://www.animenewsnetwork.com/nhttps://www.animenewsnetwork.com/news/2017-03-17/bandai-namco-to-take-full-ownership-of-anime-consortium-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japan/.113539ews/2018-09-21/bandai-namco-acquires-bluefin-establishes-u.s-toy-company/.137100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7701" y="3213750"/>
            <a:ext cx="10679750" cy="7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</a:p>
          <a:p>
            <a:pPr marL="172236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https://www.animenewsnetwork.com/news/2019-10-11/bandai-namco-makes-takeover-bid-for-gundam-sponsor-sotsu/.152154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1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spc="-11">
                <a:solidFill>
                  <a:srgbClr val="000000"/>
                </a:solidFill>
                <a:latin typeface="HMFTPS+ArialMT"/>
                <a:cs typeface="HMFTPS+ArialMT"/>
              </a:rPr>
              <a:t>news</a:t>
            </a:r>
            <a:r>
              <a:rPr dirty="0" sz="1150" spc="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network.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ufotable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Anime</a:t>
            </a:r>
            <a:r>
              <a:rPr dirty="0" sz="1150" spc="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News</a:t>
            </a:r>
            <a:r>
              <a:rPr dirty="0" sz="1150" spc="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Network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https://www.animenewsnetwork.com/encyclopedia/company.php?id=4362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7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AppsFlyer.</a:t>
            </a:r>
            <a:r>
              <a:rPr dirty="0" sz="1150" spc="10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0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10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great</a:t>
            </a:r>
            <a:r>
              <a:rPr dirty="0" sz="1150" spc="10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merger</a:t>
            </a:r>
            <a:r>
              <a:rPr dirty="0" sz="1150" spc="27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acceleration</a:t>
            </a:r>
            <a:r>
              <a:rPr dirty="0" sz="1150" spc="10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10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1150" spc="105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M&amp;A</a:t>
            </a:r>
            <a:r>
              <a:rPr dirty="0" sz="1150" spc="10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is</a:t>
            </a:r>
            <a:r>
              <a:rPr dirty="0" sz="1150" spc="10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changing</a:t>
            </a:r>
            <a:r>
              <a:rPr dirty="0" sz="1150" spc="10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10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face</a:t>
            </a:r>
            <a:r>
              <a:rPr dirty="0" sz="1150" spc="10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150" spc="10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10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0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92173" y="3213750"/>
            <a:ext cx="51823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spc="-11">
                <a:solidFill>
                  <a:srgbClr val="000000"/>
                </a:solidFill>
                <a:latin typeface="HMFTPS+ArialMT"/>
                <a:cs typeface="HMFTPS+ArialMT"/>
              </a:rPr>
              <a:t>News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991141" y="3213750"/>
            <a:ext cx="72961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Network.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803421" y="3213750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406925" y="3213750"/>
            <a:ext cx="60795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098797" y="3213750"/>
            <a:ext cx="61581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798276" y="3213750"/>
            <a:ext cx="58331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Makes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465715" y="3213750"/>
            <a:ext cx="76226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Takeover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311498" y="3213750"/>
            <a:ext cx="36385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Bid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758018" y="3213750"/>
            <a:ext cx="32313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166499" y="3213750"/>
            <a:ext cx="71354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Gundam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963563" y="3213750"/>
            <a:ext cx="69732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Sponsor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745412" y="3213750"/>
            <a:ext cx="567166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Sotsu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397635" y="3213750"/>
            <a:ext cx="62417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0104722" y="3213750"/>
            <a:ext cx="7461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0930755" y="3213750"/>
            <a:ext cx="31506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690486" y="3739530"/>
            <a:ext cx="20112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67664" y="3914778"/>
            <a:ext cx="10678216" cy="5520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273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https://www.appsflyer.com/blog/trends-insights/gaming-mergers-acquisitions/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Ashton,</a:t>
            </a:r>
            <a:r>
              <a:rPr dirty="0" sz="1150" spc="7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M.,</a:t>
            </a:r>
            <a:r>
              <a:rPr dirty="0" sz="1150" spc="7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2019.</a:t>
            </a:r>
            <a:r>
              <a:rPr dirty="0" sz="1150" spc="7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Hasbro:</a:t>
            </a:r>
            <a:r>
              <a:rPr dirty="0" sz="11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50" spc="6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creates</a:t>
            </a:r>
            <a:r>
              <a:rPr dirty="0" sz="1150" spc="6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short</a:t>
            </a:r>
            <a:r>
              <a:rPr dirty="0" sz="1150" spc="70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opportunity</a:t>
            </a:r>
            <a:r>
              <a:rPr dirty="0" sz="1150" spc="6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 spc="6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150" spc="6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one</a:t>
            </a:r>
            <a:r>
              <a:rPr dirty="0" sz="1150" spc="7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shares</a:t>
            </a:r>
            <a:r>
              <a:rPr dirty="0" sz="1150" spc="7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(NASDAQ:has).</a:t>
            </a:r>
            <a:r>
              <a:rPr dirty="0" sz="1150" spc="6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SeekingAlpha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7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00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https://seekingalpha.com/article/4288304-hasbro-acquisition-creates-short-opportunity-in-entertainment-one-shares.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67543" y="4440558"/>
            <a:ext cx="10678387" cy="14285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2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Axial.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Reducing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Risk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Cross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Border</a:t>
            </a:r>
            <a:r>
              <a:rPr dirty="0" sz="1150" spc="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M&amp;A</a:t>
            </a:r>
            <a:r>
              <a:rPr dirty="0" sz="1150" spc="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Transactions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https://www.axial.net/forum/reducing-risk-in-cross-border-ma-transactions/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45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Baer</a:t>
            </a:r>
            <a:r>
              <a:rPr dirty="0" sz="115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Virginia</a:t>
            </a:r>
            <a:r>
              <a:rPr dirty="0" sz="1150" spc="2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Restless,</a:t>
            </a:r>
            <a:r>
              <a:rPr dirty="0" sz="115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R.,</a:t>
            </a:r>
            <a:r>
              <a:rPr dirty="0" sz="115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2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Restless,</a:t>
            </a:r>
            <a:r>
              <a:rPr dirty="0" sz="115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V.</a:t>
            </a:r>
            <a:r>
              <a:rPr dirty="0" sz="1150" spc="25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(2019,</a:t>
            </a:r>
            <a:r>
              <a:rPr dirty="0" sz="1150" spc="2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20).</a:t>
            </a:r>
            <a:r>
              <a:rPr dirty="0" sz="115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2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2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is</a:t>
            </a:r>
            <a:r>
              <a:rPr dirty="0" sz="1150" spc="2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being</a:t>
            </a:r>
            <a:r>
              <a:rPr dirty="0" sz="1150" spc="3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sued</a:t>
            </a:r>
            <a:r>
              <a:rPr dirty="0" sz="1150" spc="28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1150" spc="2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$62.5m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Spikey</a:t>
            </a:r>
            <a:r>
              <a:rPr dirty="0" sz="115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Bits.</a:t>
            </a:r>
            <a:r>
              <a:rPr dirty="0" sz="1150" spc="2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2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199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https://spikeybits.com/2017/08/games-workshop-is-being-sued-for-62-5m.html</a:t>
            </a:r>
          </a:p>
          <a:p>
            <a:pPr marL="0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2018.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https://www.bandainamco.co.jp/cgi-bin/releases/index.cgi/file/view/8955?entry_id=6272</a:t>
            </a:r>
          </a:p>
          <a:p>
            <a:pPr marL="18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2019.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1150" spc="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115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https://www.bandainamco.co.jp/cgi-bin/releases/index.cgi/file/view/9504?entry_id=6637</a:t>
            </a:r>
          </a:p>
          <a:p>
            <a:pPr marL="18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2019.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https://www.bandainamco.co.jp/cgi-bin/releases/index.cgi/file/view/9501?entry_id=6637</a:t>
            </a:r>
          </a:p>
          <a:p>
            <a:pPr marL="18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1150" spc="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115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https://www.bandainamco.co.jp/cgi-bin/releases/index.cgi/file/view/10034?entry_id=6971</a:t>
            </a:r>
          </a:p>
          <a:p>
            <a:pPr marL="182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https://www.bandainamco.co.jp/cgi-bin/releases/index.cgi/file/view/10030?entry_id=6971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94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266109"/>
            <a:ext cx="2996018" cy="605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(2/7</a:t>
            </a:r>
            <a:r>
              <a:rPr dirty="0" sz="4000">
                <a:solidFill>
                  <a:srgbClr val="000000"/>
                </a:solidFill>
                <a:latin typeface="HMFTPS+ArialMT"/>
                <a:cs typeface="HMFTPS+ArialM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651" y="1110619"/>
            <a:ext cx="10679511" cy="2129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2018.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Fact</a:t>
            </a:r>
            <a:r>
              <a:rPr dirty="0" sz="1150" spc="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Book,</a:t>
            </a:r>
            <a:r>
              <a:rPr dirty="0" sz="115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https://www.bandainamco.co.jp/cgi-bin/releases/index.cgi/file/view/10492?entry_id=7280</a:t>
            </a:r>
          </a:p>
          <a:p>
            <a:pPr marL="7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2018.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Integrated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https://www.bandainamco.co.jp/cgi-bin/releases/index.cgi/file/view/10471?entry_id=7280</a:t>
            </a:r>
          </a:p>
          <a:p>
            <a:pPr marL="74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Namco,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Mid-term</a:t>
            </a:r>
            <a:r>
              <a:rPr dirty="0" sz="1150" spc="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Plan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,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74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Bandainamcoent.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</a:t>
            </a:r>
            <a:r>
              <a:rPr dirty="0" sz="1150" spc="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America</a:t>
            </a:r>
            <a:r>
              <a:rPr dirty="0" sz="1150" spc="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–</a:t>
            </a:r>
            <a:r>
              <a:rPr dirty="0" sz="115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More</a:t>
            </a:r>
            <a:r>
              <a:rPr dirty="0" sz="1150" spc="6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fun</a:t>
            </a:r>
            <a:r>
              <a:rPr dirty="0" sz="1150" spc="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everyone!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https://www.bandainamcoent.com/licensing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Asia.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Calendar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https://bandainamcoent.asia/calendar/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37" marR="0">
              <a:lnSpc>
                <a:spcPts val="1287"/>
              </a:lnSpc>
              <a:spcBef>
                <a:spcPts val="102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9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Holdings</a:t>
            </a:r>
            <a:r>
              <a:rPr dirty="0" sz="1150" spc="9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150" spc="9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9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Main</a:t>
            </a:r>
            <a:r>
              <a:rPr dirty="0" sz="1150" spc="9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1150" spc="9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Companies</a:t>
            </a:r>
            <a:r>
              <a:rPr dirty="0" sz="1150">
                <a:solidFill>
                  <a:srgbClr val="000000"/>
                </a:solidFill>
                <a:latin typeface="CRQQNV+MS-Gothic"/>
                <a:cs typeface="CRQQNV+MS-Gothic"/>
              </a:rPr>
              <a:t>｜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About</a:t>
            </a:r>
            <a:r>
              <a:rPr dirty="0" sz="1150" spc="9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Company</a:t>
            </a:r>
            <a:r>
              <a:rPr dirty="0" sz="1150">
                <a:solidFill>
                  <a:srgbClr val="000000"/>
                </a:solidFill>
                <a:latin typeface="CRQQNV+MS-Gothic"/>
                <a:cs typeface="CRQQNV+MS-Gothic"/>
              </a:rPr>
              <a:t>｜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9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9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1150" spc="9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9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9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86" marR="0">
              <a:lnSpc>
                <a:spcPts val="1287"/>
              </a:lnSpc>
              <a:spcBef>
                <a:spcPts val="8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https://www.bandainamco.co.jp/en/about/grouplink.html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74" marR="0">
              <a:lnSpc>
                <a:spcPts val="128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10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10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Holdings</a:t>
            </a:r>
            <a:r>
              <a:rPr dirty="0" sz="1150" spc="10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150" spc="10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0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Corporate</a:t>
            </a:r>
            <a:r>
              <a:rPr dirty="0" sz="1150" spc="110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Philosophy</a:t>
            </a:r>
            <a:r>
              <a:rPr dirty="0" sz="1150">
                <a:solidFill>
                  <a:srgbClr val="000000"/>
                </a:solidFill>
                <a:latin typeface="CRQQNV+MS-Gothic"/>
                <a:cs typeface="CRQQNV+MS-Gothic"/>
              </a:rPr>
              <a:t>｜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About</a:t>
            </a:r>
            <a:r>
              <a:rPr dirty="0" sz="1150" spc="11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Company</a:t>
            </a:r>
            <a:r>
              <a:rPr dirty="0" sz="1150">
                <a:solidFill>
                  <a:srgbClr val="000000"/>
                </a:solidFill>
                <a:latin typeface="CRQQNV+MS-Gothic"/>
                <a:cs typeface="CRQQNV+MS-Gothic"/>
              </a:rPr>
              <a:t>｜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111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112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Holdings</a:t>
            </a:r>
            <a:r>
              <a:rPr dirty="0" sz="1150" spc="11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0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86" marR="0">
              <a:lnSpc>
                <a:spcPts val="1287"/>
              </a:lnSpc>
              <a:spcBef>
                <a:spcPts val="8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https://www.bandainamco.co.jp/en/about/index.html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2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Businesswire.</a:t>
            </a:r>
            <a:r>
              <a:rPr dirty="0" sz="1150" spc="3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2012.</a:t>
            </a:r>
            <a:r>
              <a:rPr dirty="0" sz="1150" spc="3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SEGA</a:t>
            </a:r>
            <a:r>
              <a:rPr dirty="0" sz="1150" spc="3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3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Creative</a:t>
            </a:r>
            <a:r>
              <a:rPr dirty="0" sz="1150" spc="3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Assembly</a:t>
            </a:r>
            <a:r>
              <a:rPr dirty="0" sz="1150" spc="3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Announce</a:t>
            </a:r>
            <a:r>
              <a:rPr dirty="0" sz="1150" spc="3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Partnership</a:t>
            </a:r>
            <a:r>
              <a:rPr dirty="0" sz="1150" spc="3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1150" spc="32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3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3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32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Create</a:t>
            </a:r>
            <a:r>
              <a:rPr dirty="0" sz="1150" spc="3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150" spc="3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3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3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86" marR="0">
              <a:lnSpc>
                <a:spcPts val="1284"/>
              </a:lnSpc>
              <a:spcBef>
                <a:spcPts val="94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https://www.businesswire.com/news/home/20121206005396/en/SEGA-and-Creative-Assembly-Announce-Partnership-With-Games-Workshop-to-Create-</a:t>
            </a:r>
          </a:p>
          <a:p>
            <a:pPr marL="172286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Warhammer-Games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25" y="3213738"/>
            <a:ext cx="64103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BCG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5493" y="3213738"/>
            <a:ext cx="61595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75901" y="3213738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68725" y="3213738"/>
            <a:ext cx="40450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8749" y="3213738"/>
            <a:ext cx="47786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01924" y="3213738"/>
            <a:ext cx="46943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M&amp;A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6029" y="3213738"/>
            <a:ext cx="63217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53262" y="3213738"/>
            <a:ext cx="85170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Downturns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778343" y="3213738"/>
            <a:ext cx="38007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Are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34080" y="3213738"/>
            <a:ext cx="23376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43513" y="3213738"/>
            <a:ext cx="543911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Better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163842" y="3213738"/>
            <a:ext cx="47751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Time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15554" y="3213738"/>
            <a:ext cx="32445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116427" y="3213738"/>
            <a:ext cx="45329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Deal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643707" y="3213738"/>
            <a:ext cx="69732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Hunting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414875" y="3213738"/>
            <a:ext cx="62417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14355" y="3213738"/>
            <a:ext cx="7461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931170" y="3213738"/>
            <a:ext cx="31506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9937" y="3388998"/>
            <a:ext cx="8235117" cy="201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https://www.bcg.com/publications/2019/mergers-and-acquisitions-report-shows-downturns-are-a-better-time-for-deal-hunting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7725" y="3564270"/>
            <a:ext cx="10681511" cy="28306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50" spc="5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wire.</a:t>
            </a:r>
            <a:r>
              <a:rPr dirty="0" sz="1150" spc="5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(2021).</a:t>
            </a:r>
            <a:r>
              <a:rPr dirty="0" sz="1150" spc="5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Global</a:t>
            </a:r>
            <a:r>
              <a:rPr dirty="0" sz="1150" spc="5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Board</a:t>
            </a:r>
            <a:r>
              <a:rPr dirty="0" sz="1150" spc="5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5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50" spc="59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(2021</a:t>
            </a:r>
            <a:r>
              <a:rPr dirty="0" sz="1150" spc="5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 spc="17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56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2026)</a:t>
            </a:r>
            <a:r>
              <a:rPr dirty="0" sz="1150" spc="5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5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Outlook</a:t>
            </a:r>
            <a:r>
              <a:rPr dirty="0" sz="1150" spc="5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6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Forecast</a:t>
            </a:r>
            <a:r>
              <a:rPr dirty="0" sz="1150" spc="59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59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ResearchAndMarkets.com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5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5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5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12" marR="0">
              <a:lnSpc>
                <a:spcPts val="1284"/>
              </a:lnSpc>
              <a:spcBef>
                <a:spcPts val="94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https://www.businesswire.com/news/home/20210105005724/en/Global-Board-Games-Market-2021-to-2026---Outlook-and-Forecast---</a:t>
            </a:r>
          </a:p>
          <a:p>
            <a:pPr marL="172309" marR="0">
              <a:lnSpc>
                <a:spcPts val="1284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ResearchAndMarkets.com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Apps.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Pokémon</a:t>
            </a:r>
            <a:r>
              <a:rPr dirty="0" sz="1150" spc="6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Go</a:t>
            </a:r>
            <a:r>
              <a:rPr dirty="0" sz="1150" spc="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Revenue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Usage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Statistics</a:t>
            </a:r>
            <a:r>
              <a:rPr dirty="0" sz="1150" spc="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(2022)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https://www.businessofapps.com/data/pokemon-go-statistics/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CNBC.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HBO</a:t>
            </a:r>
            <a:r>
              <a:rPr dirty="0" sz="1150" spc="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Max</a:t>
            </a:r>
            <a:r>
              <a:rPr dirty="0" sz="1150" spc="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activations</a:t>
            </a:r>
            <a:r>
              <a:rPr dirty="0" sz="1150" spc="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double</a:t>
            </a:r>
            <a:r>
              <a:rPr dirty="0" sz="1150" spc="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17.2</a:t>
            </a:r>
            <a:r>
              <a:rPr dirty="0" sz="1150" spc="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1150" spc="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fourth</a:t>
            </a:r>
            <a:r>
              <a:rPr dirty="0" sz="1150" spc="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quarter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https://www.cnbc.com/2021/01/27/hbo-max-activations-double-</a:t>
            </a:r>
          </a:p>
          <a:p>
            <a:pPr marL="17221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to-17point2-million-in-fourth-quarter.html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CNBC.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Disney</a:t>
            </a:r>
            <a:r>
              <a:rPr dirty="0" sz="1150" spc="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says</a:t>
            </a:r>
            <a:r>
              <a:rPr dirty="0" sz="1150" spc="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it</a:t>
            </a:r>
            <a:r>
              <a:rPr dirty="0" sz="1150" spc="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now</a:t>
            </a:r>
            <a:r>
              <a:rPr dirty="0" sz="1150" spc="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has</a:t>
            </a:r>
            <a:r>
              <a:rPr dirty="0" sz="1150" spc="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94.9</a:t>
            </a:r>
            <a:r>
              <a:rPr dirty="0" sz="1150" spc="5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million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Disney+</a:t>
            </a:r>
            <a:r>
              <a:rPr dirty="0" sz="1150" spc="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subscribers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https://www.cnbc.com/2021/02/11/disney-says-it-now-has-94point9-</a:t>
            </a:r>
          </a:p>
          <a:p>
            <a:pPr marL="172212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million-disney-plus-subscribers.html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Cd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Projekt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Red.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CD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PROJEKT</a:t>
            </a:r>
            <a:r>
              <a:rPr dirty="0" sz="1150" spc="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RED</a:t>
            </a:r>
            <a:r>
              <a:rPr dirty="0" sz="1150" spc="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leader</a:t>
            </a:r>
            <a:r>
              <a:rPr dirty="0" sz="1150" spc="5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creating</a:t>
            </a:r>
            <a:r>
              <a:rPr dirty="0" sz="115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role-playing</a:t>
            </a:r>
            <a:r>
              <a:rPr dirty="0" sz="1150" spc="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https://en.cdprojektred.com/.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Clement,</a:t>
            </a:r>
            <a:r>
              <a:rPr dirty="0" sz="115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5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26).</a:t>
            </a:r>
            <a:r>
              <a:rPr dirty="0" sz="115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NYIT</a:t>
            </a:r>
            <a:r>
              <a:rPr dirty="0" sz="1150" spc="1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libraries</a:t>
            </a:r>
            <a:r>
              <a:rPr dirty="0" sz="1150" spc="1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patron</a:t>
            </a:r>
            <a:r>
              <a:rPr dirty="0" sz="1150" spc="10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login</a:t>
            </a:r>
            <a:r>
              <a:rPr dirty="0" sz="1150" spc="1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1150" spc="10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restricted/licensed</a:t>
            </a:r>
            <a:r>
              <a:rPr dirty="0" sz="1150" spc="1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online</a:t>
            </a:r>
            <a:r>
              <a:rPr dirty="0" sz="1150" spc="1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resources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ARKTOS.</a:t>
            </a:r>
            <a:r>
              <a:rPr dirty="0" sz="1150" spc="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9,</a:t>
            </a:r>
            <a:r>
              <a:rPr dirty="0" sz="1150" spc="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1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https://www-statista-</a:t>
            </a:r>
          </a:p>
          <a:p>
            <a:pPr marL="172052" marR="0">
              <a:lnSpc>
                <a:spcPts val="1284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com.arktos.nyit.edu/statistics/256673/global-mobile-game-revenue-by-region/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Clement,</a:t>
            </a:r>
            <a:r>
              <a:rPr dirty="0" sz="1150" spc="7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 spc="7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7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5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5).</a:t>
            </a:r>
            <a:r>
              <a:rPr dirty="0" sz="1150" spc="7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U.S.</a:t>
            </a:r>
            <a:r>
              <a:rPr dirty="0" sz="1150" spc="7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computer</a:t>
            </a:r>
            <a:r>
              <a:rPr dirty="0" sz="1150" spc="7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7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video</a:t>
            </a:r>
            <a:r>
              <a:rPr dirty="0" sz="1150" spc="7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50" spc="7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sales</a:t>
            </a:r>
            <a:r>
              <a:rPr dirty="0" sz="1150" spc="7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7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1150" spc="7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vs.</a:t>
            </a:r>
            <a:r>
              <a:rPr dirty="0" sz="1150" spc="7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physical</a:t>
            </a:r>
            <a:r>
              <a:rPr dirty="0" sz="1150" spc="74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2018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7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 spc="7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7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7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9,</a:t>
            </a:r>
            <a:r>
              <a:rPr dirty="0" sz="1150" spc="7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7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053" marR="0">
              <a:lnSpc>
                <a:spcPts val="1284"/>
              </a:lnSpc>
              <a:spcBef>
                <a:spcPts val="94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https://www.statista.com/statistics/190225/digital-and-physical-game-sales-in-the-us-since-</a:t>
            </a:r>
          </a:p>
          <a:p>
            <a:pPr marL="172163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2009/#:~:text=In%202018%2C%20a%20record%2083,were%20sold%20in%20physical%20form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Clement,</a:t>
            </a:r>
            <a:r>
              <a:rPr dirty="0" sz="1150" spc="20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(2019).</a:t>
            </a:r>
            <a:r>
              <a:rPr dirty="0" sz="1150" spc="2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Topic:</a:t>
            </a:r>
            <a:r>
              <a:rPr dirty="0" sz="1150" spc="2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Mobile</a:t>
            </a:r>
            <a:r>
              <a:rPr dirty="0" sz="1150" spc="2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1150" spc="2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50" spc="2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worldwide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 spc="1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2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2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https://www.statista.com/topics/7950/mobile-gaming-</a:t>
            </a:r>
          </a:p>
          <a:p>
            <a:pPr marL="172212" marR="0">
              <a:lnSpc>
                <a:spcPts val="1284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market-worldwide/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95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56828"/>
            <a:ext cx="2946622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(3/7)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01" y="1110619"/>
            <a:ext cx="10683170" cy="195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Clement,</a:t>
            </a:r>
            <a:r>
              <a:rPr dirty="0" sz="11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November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19).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Topic:</a:t>
            </a:r>
            <a:r>
              <a:rPr dirty="0" sz="1150" spc="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Video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50" spc="6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9,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https://www.statista.com/topics/868/video-games/</a:t>
            </a:r>
          </a:p>
          <a:p>
            <a:pPr marL="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Columbus,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L.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(2017,</a:t>
            </a:r>
            <a:r>
              <a:rPr dirty="0" sz="11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August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16).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Gartner's</a:t>
            </a:r>
            <a:r>
              <a:rPr dirty="0" sz="11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hype</a:t>
            </a:r>
            <a:r>
              <a:rPr dirty="0" sz="11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cycle</a:t>
            </a:r>
            <a:r>
              <a:rPr dirty="0" sz="115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Emerging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Technologies,</a:t>
            </a:r>
            <a:r>
              <a:rPr dirty="0" sz="115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2017</a:t>
            </a:r>
            <a:r>
              <a:rPr dirty="0" sz="115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adds</a:t>
            </a:r>
            <a:r>
              <a:rPr dirty="0" sz="1150" spc="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5G</a:t>
            </a:r>
            <a:r>
              <a:rPr dirty="0" sz="11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deep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learning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first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time.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Forbes.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</a:p>
          <a:p>
            <a:pPr marL="172516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8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8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https://www.forbes.com/sites/louiscolumbus/2017/08/15/gartners-hype-cycle-for-emerging-technologies-2017-adds-5g-and-deep-learning-for-first-</a:t>
            </a:r>
          </a:p>
          <a:p>
            <a:pPr marL="172224" marR="0">
              <a:lnSpc>
                <a:spcPts val="1284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time/?sh=13a27d945043</a:t>
            </a:r>
          </a:p>
          <a:p>
            <a:pPr marL="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Constantwarfare.</a:t>
            </a:r>
            <a:r>
              <a:rPr dirty="0" sz="1150" spc="2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150" spc="25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50" spc="2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Releases</a:t>
            </a:r>
            <a:r>
              <a:rPr dirty="0" sz="1150" spc="2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1150" spc="2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2022</a:t>
            </a:r>
            <a:r>
              <a:rPr dirty="0" sz="1150" spc="2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–</a:t>
            </a:r>
            <a:r>
              <a:rPr dirty="0" sz="1150" spc="2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Constant</a:t>
            </a:r>
            <a:r>
              <a:rPr dirty="0" sz="1150" spc="25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Warfare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https://constantwarfare.com/2022/01/warhammer-</a:t>
            </a:r>
          </a:p>
          <a:p>
            <a:pPr marL="172236" marR="0">
              <a:lnSpc>
                <a:spcPts val="1284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games-for-2022/.</a:t>
            </a:r>
          </a:p>
          <a:p>
            <a:pPr marL="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Coronavirus:</a:t>
            </a:r>
            <a:r>
              <a:rPr dirty="0" sz="1150" spc="28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impact</a:t>
            </a:r>
            <a:r>
              <a:rPr dirty="0" sz="1150" spc="29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1150" spc="2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28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1150" spc="2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 spc="2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worldwide</a:t>
            </a:r>
            <a:r>
              <a:rPr dirty="0" sz="1150" spc="2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  <a:r>
              <a:rPr dirty="0" sz="1150" spc="2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</a:t>
            </a:r>
            <a:r>
              <a:rPr dirty="0" sz="115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https://www.statista.com/study/72150/coronavirus-impact-on-the-video-game-</a:t>
            </a:r>
          </a:p>
          <a:p>
            <a:pPr marL="172236" marR="0">
              <a:lnSpc>
                <a:spcPts val="1284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industry-worldwide/</a:t>
            </a:r>
          </a:p>
          <a:p>
            <a:pPr marL="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Crunchyroll.</a:t>
            </a:r>
            <a:r>
              <a:rPr dirty="0" sz="1150" spc="6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6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Anime</a:t>
            </a:r>
            <a:r>
              <a:rPr dirty="0" sz="1150" spc="67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Studio</a:t>
            </a:r>
            <a:r>
              <a:rPr dirty="0" sz="1150" spc="6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Sunrise</a:t>
            </a:r>
            <a:r>
              <a:rPr dirty="0" sz="1150" spc="66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Gets</a:t>
            </a:r>
            <a:r>
              <a:rPr dirty="0" sz="1150" spc="67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1150" spc="66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New</a:t>
            </a:r>
            <a:r>
              <a:rPr dirty="0" sz="1150" spc="6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Name</a:t>
            </a:r>
            <a:r>
              <a:rPr dirty="0" sz="1150" spc="6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Under</a:t>
            </a:r>
            <a:r>
              <a:rPr dirty="0" sz="1150" spc="67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Restructuring,</a:t>
            </a:r>
            <a:r>
              <a:rPr dirty="0" sz="1150" spc="6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Becomes</a:t>
            </a:r>
            <a:r>
              <a:rPr dirty="0" sz="1150" spc="67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6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6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Filmworks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6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6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6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36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https://www.crunchyroll.com/es/anime-news/2022/02/08/anime-studio-sunrise-to-change-its-name-to-bandai-namco-filmworks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DNB.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(2020).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Corvus</a:t>
            </a:r>
            <a:r>
              <a:rPr dirty="0" sz="11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Belli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SL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Company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profile: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Bueu,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Spain:</a:t>
            </a:r>
            <a:r>
              <a:rPr dirty="0" sz="11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Competitors,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Financials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Contacts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  <a:r>
              <a:rPr dirty="0" sz="115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Dun</a:t>
            </a:r>
            <a:r>
              <a:rPr dirty="0" sz="115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Bradstreet.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Dun</a:t>
            </a:r>
            <a:r>
              <a:rPr dirty="0" sz="115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Bradstreet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  <a:r>
              <a:rPr dirty="0" sz="115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Accelerate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Growth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753" y="3038502"/>
            <a:ext cx="68089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Improve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44936" y="3038502"/>
            <a:ext cx="74604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14200" y="3038502"/>
            <a:ext cx="103093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Performance.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69927" y="3038502"/>
            <a:ext cx="77854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69622" y="3038502"/>
            <a:ext cx="738786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32741" y="3038502"/>
            <a:ext cx="35578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26,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13422" y="3038502"/>
            <a:ext cx="51915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58695" y="3038502"/>
            <a:ext cx="44500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832633" y="3038708"/>
            <a:ext cx="342109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https://www.dnb.com/business-directory/company-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9913" y="3213968"/>
            <a:ext cx="5850037" cy="201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profiles.corvus_belli_sl.e66f0629f12ae338cbe1ffd9c695bdd7.html?aka_re=1%3Faka_re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67713" y="3388998"/>
            <a:ext cx="10679572" cy="10780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Doctorow,</a:t>
            </a:r>
            <a:r>
              <a:rPr dirty="0" sz="1150" spc="10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C.</a:t>
            </a:r>
            <a:r>
              <a:rPr dirty="0" sz="1150" spc="10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10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July</a:t>
            </a:r>
            <a:r>
              <a:rPr dirty="0" sz="1150" spc="10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30).</a:t>
            </a:r>
            <a:r>
              <a:rPr dirty="0" sz="1150" spc="10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10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10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declares</a:t>
            </a:r>
            <a:r>
              <a:rPr dirty="0" sz="1150" spc="10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</a:t>
            </a:r>
            <a:r>
              <a:rPr dirty="0" sz="1150" spc="10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1150" spc="10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customers</a:t>
            </a:r>
            <a:r>
              <a:rPr dirty="0" sz="1150" spc="108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(again)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Medium.</a:t>
            </a:r>
            <a:r>
              <a:rPr dirty="0" sz="1150" spc="10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0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0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10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0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504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https://doctorow.medium.com/games-workshop-declares-war-on-customers-again-978a5531aebe</a:t>
            </a:r>
          </a:p>
          <a:p>
            <a:pPr marL="305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Evans,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G.,</a:t>
            </a:r>
            <a:r>
              <a:rPr dirty="0" sz="115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2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115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employer?</a:t>
            </a:r>
            <a:r>
              <a:rPr dirty="0" sz="1150" spc="2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15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firm</a:t>
            </a:r>
            <a:r>
              <a:rPr dirty="0" sz="115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hands</a:t>
            </a:r>
            <a:r>
              <a:rPr dirty="0" sz="115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every</a:t>
            </a:r>
            <a:r>
              <a:rPr dirty="0" sz="115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worker</a:t>
            </a:r>
            <a:r>
              <a:rPr dirty="0" sz="115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£5000.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Standard.</a:t>
            </a:r>
            <a:r>
              <a:rPr dirty="0" sz="1150" spc="2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https://www.standard.co.uk/business/leisure-</a:t>
            </a:r>
          </a:p>
          <a:p>
            <a:pPr marL="17222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retail/games-workshop-share-bonus-warhammer-b936280.html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Finance.yahoo.com.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Mattel,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(MAT).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https://finance.yahoo.com/quote/MAT/profile/.</a:t>
            </a:r>
          </a:p>
          <a:p>
            <a:pPr marL="1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Fromsoftware.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FromSoftware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https://www.fromsoftware.jp/ww/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67652" y="4440570"/>
            <a:ext cx="10681693" cy="377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150" spc="1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1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Annual</a:t>
            </a:r>
            <a:r>
              <a:rPr dirty="0" sz="1150" spc="1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2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https://investor.games-workshop.com/wp-content/uploads/2021/07/2020-21-accounts-full-</a:t>
            </a:r>
          </a:p>
          <a:p>
            <a:pPr marL="172285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report-cover.pdf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67688" y="4791090"/>
            <a:ext cx="10678645" cy="14285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115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(2022,</a:t>
            </a:r>
            <a:r>
              <a:rPr dirty="0" sz="115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11).</a:t>
            </a:r>
            <a:r>
              <a:rPr dirty="0" sz="1150" spc="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Half</a:t>
            </a:r>
            <a:r>
              <a:rPr dirty="0" sz="1150" spc="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Year</a:t>
            </a:r>
            <a:r>
              <a:rPr dirty="0" sz="115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Report:</a:t>
            </a:r>
            <a:r>
              <a:rPr dirty="0" sz="115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PLC:</a:t>
            </a:r>
            <a:r>
              <a:rPr dirty="0" sz="115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relations.</a:t>
            </a:r>
            <a:r>
              <a:rPr dirty="0" sz="115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1150" spc="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</a:t>
            </a:r>
            <a:r>
              <a:rPr dirty="0" sz="1150" spc="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</a:p>
          <a:p>
            <a:pPr marL="172344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world.</a:t>
            </a:r>
            <a:r>
              <a:rPr dirty="0" sz="115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Forever.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https://investor.games-workshop.com/2022/01/11/half-year-report-2/</a:t>
            </a:r>
          </a:p>
          <a:p>
            <a:pPr marL="36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11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29).</a:t>
            </a:r>
            <a:r>
              <a:rPr dirty="0" sz="115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Our</a:t>
            </a:r>
            <a:r>
              <a:rPr dirty="0" sz="115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history:</a:t>
            </a:r>
            <a:r>
              <a:rPr dirty="0" sz="115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group</a:t>
            </a:r>
            <a:r>
              <a:rPr dirty="0" sz="1150" spc="4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PLC:</a:t>
            </a:r>
            <a:r>
              <a:rPr dirty="0" sz="1150" spc="4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Investor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relations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089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world.</a:t>
            </a:r>
            <a:r>
              <a:rPr dirty="0" sz="115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Forever.</a:t>
            </a:r>
            <a:r>
              <a:rPr dirty="0" sz="115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26,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https://investor.games-workshop.com/our-history/</a:t>
            </a:r>
          </a:p>
          <a:p>
            <a:pPr marL="36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PLC,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Relations.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29).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history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</a:p>
          <a:p>
            <a:pPr marL="172236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World.</a:t>
            </a:r>
            <a:r>
              <a:rPr dirty="0" sz="1150" spc="-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Forever.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https://investor.games-workshop.com/our-history/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98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11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29).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Our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history: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PLC: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</a:t>
            </a:r>
            <a:r>
              <a:rPr dirty="0" sz="1150" spc="-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PLC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Investor</a:t>
            </a:r>
            <a:r>
              <a:rPr dirty="0" sz="1150" spc="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Relations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  <a:p>
            <a:pPr marL="172297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best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fantasy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miniatures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world.</a:t>
            </a:r>
            <a:r>
              <a:rPr dirty="0" sz="1150" spc="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Forever.</a:t>
            </a:r>
            <a:r>
              <a:rPr dirty="0" sz="115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26,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https://investor.games-workshop.com/our-history/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96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56828"/>
            <a:ext cx="2946622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(4/7)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663" y="1110619"/>
            <a:ext cx="10681657" cy="17791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3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150" spc="3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2019.</a:t>
            </a:r>
            <a:r>
              <a:rPr dirty="0" sz="1150" spc="3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Press</a:t>
            </a:r>
            <a:r>
              <a:rPr dirty="0" sz="1150" spc="39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Release</a:t>
            </a:r>
            <a:r>
              <a:rPr dirty="0" sz="1150" spc="39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39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4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37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3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https://www.warhammer-community.com/press_releases/press-</a:t>
            </a:r>
          </a:p>
          <a:p>
            <a:pPr marL="172273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release-bandai-games-workshop/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49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2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Workshop,</a:t>
            </a:r>
            <a:r>
              <a:rPr dirty="0" sz="115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Lead</a:t>
            </a:r>
            <a:r>
              <a:rPr dirty="0" sz="1150" spc="2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Your</a:t>
            </a:r>
            <a:r>
              <a:rPr dirty="0" sz="1150" spc="2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Action</a:t>
            </a:r>
            <a:r>
              <a:rPr dirty="0" sz="1150" spc="2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Figure</a:t>
            </a:r>
            <a:r>
              <a:rPr dirty="0" sz="1150" spc="2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Army</a:t>
            </a:r>
            <a:r>
              <a:rPr dirty="0" sz="1150" spc="27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With</a:t>
            </a:r>
            <a:r>
              <a:rPr dirty="0" sz="1150" spc="26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This</a:t>
            </a:r>
            <a:r>
              <a:rPr dirty="0" sz="1150" spc="2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Gravis-armoured</a:t>
            </a:r>
            <a:r>
              <a:rPr dirty="0" sz="1150" spc="2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Ultramarines</a:t>
            </a:r>
            <a:r>
              <a:rPr dirty="0" sz="1150" spc="2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Captain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https://www.warhammer-</a:t>
            </a:r>
          </a:p>
          <a:p>
            <a:pPr marL="172248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community.com/2021/08/21/lead-your-action-figure-army-with-this-gravis-armoured-ultramarines-captain/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GamesIndustry.</a:t>
            </a:r>
            <a:r>
              <a:rPr dirty="0" sz="11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2009.</a:t>
            </a:r>
            <a:r>
              <a:rPr dirty="0" sz="11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acquire</a:t>
            </a:r>
            <a:r>
              <a:rPr dirty="0" sz="1150" spc="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complete</a:t>
            </a:r>
            <a:r>
              <a:rPr dirty="0" sz="115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D3P</a:t>
            </a:r>
            <a:r>
              <a:rPr dirty="0" sz="1150" spc="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business.</a:t>
            </a:r>
            <a:r>
              <a:rPr dirty="0" sz="1150" spc="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https://www.gamesindustry.biz/articles/namco-to-acquire-complete-d3p-</a:t>
            </a:r>
          </a:p>
          <a:p>
            <a:pPr marL="172249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businesse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98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GamesIndustry.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acquires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Unknown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9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developer</a:t>
            </a:r>
            <a:r>
              <a:rPr dirty="0" sz="1150" spc="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Reflector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Entertainment.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https://www.gamesindustry.biz/articles/2020-</a:t>
            </a:r>
          </a:p>
          <a:p>
            <a:pPr marL="172408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09-18-bandai-namco-acquires-unknown-9-developer-reflector-entertainment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12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GamesIndustry.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invest</a:t>
            </a:r>
            <a:r>
              <a:rPr dirty="0" sz="1150" spc="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96m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into</a:t>
            </a:r>
            <a:r>
              <a:rPr dirty="0" sz="115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"IP</a:t>
            </a:r>
            <a:r>
              <a:rPr dirty="0" sz="1150" spc="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metaverse"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https://www.gamesindustry.biz/articles/1999-11-30-bandai-namco-</a:t>
            </a:r>
          </a:p>
          <a:p>
            <a:pPr marL="172273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to-invest-96m-into-ip-metaverse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01" y="2863230"/>
            <a:ext cx="1136416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Gartner_Inc.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58541" y="2863230"/>
            <a:ext cx="61674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(2017).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28246" y="2863230"/>
            <a:ext cx="49394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Hype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72862" y="2863230"/>
            <a:ext cx="48572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cycle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11479" y="2863230"/>
            <a:ext cx="32313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88430" y="2863230"/>
            <a:ext cx="76233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emerging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02830" y="2863230"/>
            <a:ext cx="101457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technologies,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467117" y="2863230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2017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37628" y="2863230"/>
            <a:ext cx="689896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Gartner.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981949" y="2863230"/>
            <a:ext cx="77854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911565" y="2863230"/>
            <a:ext cx="55887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623334" y="2863230"/>
            <a:ext cx="35578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130862" y="2863230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801373" y="2863230"/>
            <a:ext cx="44500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39937" y="3038708"/>
            <a:ext cx="616214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https://www.gartner.com/en/documents/3768572/hype-cycle-for-emerging-technologies-2017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7689" y="3213738"/>
            <a:ext cx="10680035" cy="19543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GlobeNewswire</a:t>
            </a:r>
            <a:r>
              <a:rPr dirty="0" sz="115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News</a:t>
            </a:r>
            <a:r>
              <a:rPr dirty="0" sz="1150" spc="8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Room.</a:t>
            </a:r>
            <a:r>
              <a:rPr dirty="0" sz="115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2020.</a:t>
            </a:r>
            <a:r>
              <a:rPr dirty="0" sz="1150" spc="8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150" spc="8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50" spc="8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50" spc="8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Report</a:t>
            </a:r>
            <a:r>
              <a:rPr dirty="0" sz="1150" spc="8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Opportunities,</a:t>
            </a:r>
            <a:r>
              <a:rPr dirty="0" sz="1150" spc="8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  <a:r>
              <a:rPr dirty="0" sz="115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8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Strategies</a:t>
            </a:r>
            <a:r>
              <a:rPr dirty="0" sz="115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2020-2030.</a:t>
            </a:r>
            <a:r>
              <a:rPr dirty="0" sz="1150" spc="8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86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8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  <a:p>
            <a:pPr marL="172248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https://www.globenewswire.com/news-release/2020/12/17/2147227/0/en/Media-Global-Market-Report-Opportunities-Trends-And-Strategies-2020-2030.html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</a:rPr>
              <a:t>.</a:t>
            </a:r>
          </a:p>
          <a:p>
            <a:pPr marL="48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50" spc="7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Compliance</a:t>
            </a:r>
            <a:r>
              <a:rPr dirty="0" sz="1150" spc="7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News.</a:t>
            </a:r>
            <a:r>
              <a:rPr dirty="0" sz="1150" spc="7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7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Antitrust</a:t>
            </a:r>
            <a:r>
              <a:rPr dirty="0" sz="1150" spc="7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7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Competition</a:t>
            </a:r>
            <a:r>
              <a:rPr dirty="0" sz="1150" spc="7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 spc="7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Japan.</a:t>
            </a:r>
            <a:r>
              <a:rPr dirty="0" sz="1150" spc="7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7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7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7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https://www.globalcompliancenews.com/antitrust-and-</a:t>
            </a:r>
          </a:p>
          <a:p>
            <a:pPr marL="172248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competition/antitrust-and-competition-in-japan/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Grand</a:t>
            </a:r>
            <a:r>
              <a:rPr dirty="0" sz="1150" spc="24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view</a:t>
            </a:r>
            <a:r>
              <a:rPr dirty="0" sz="1150" spc="2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research.</a:t>
            </a:r>
            <a:r>
              <a:rPr dirty="0" sz="115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1150" spc="2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1150" spc="2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50" spc="2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Share</a:t>
            </a:r>
            <a:r>
              <a:rPr dirty="0" sz="1150" spc="26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50" spc="2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  <a:r>
              <a:rPr dirty="0" sz="1150" spc="26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1150" spc="2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2021-2028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https://www.grandviewresearch.com/industry-</a:t>
            </a:r>
          </a:p>
          <a:p>
            <a:pPr marL="172248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analysis/virtual-reality-vr-market</a:t>
            </a:r>
          </a:p>
          <a:p>
            <a:pPr marL="36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Han,</a:t>
            </a:r>
            <a:r>
              <a:rPr dirty="0" sz="1150" spc="9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Y.</a:t>
            </a:r>
            <a:r>
              <a:rPr dirty="0" sz="1150" spc="96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(2021,</a:t>
            </a:r>
            <a:r>
              <a:rPr dirty="0" sz="1150" spc="9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September</a:t>
            </a:r>
            <a:r>
              <a:rPr dirty="0" sz="1150" spc="9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13).</a:t>
            </a:r>
            <a:r>
              <a:rPr dirty="0" sz="1150" spc="9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Japan:</a:t>
            </a:r>
            <a:r>
              <a:rPr dirty="0" sz="1150" spc="9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Import</a:t>
            </a:r>
            <a:r>
              <a:rPr dirty="0" sz="1150" spc="97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value</a:t>
            </a:r>
            <a:r>
              <a:rPr dirty="0" sz="1150" spc="96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150" spc="9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toys</a:t>
            </a:r>
            <a:r>
              <a:rPr dirty="0" sz="1150" spc="96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96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Indoor</a:t>
            </a:r>
            <a:r>
              <a:rPr dirty="0" sz="1150" spc="96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9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2020.</a:t>
            </a:r>
            <a:r>
              <a:rPr dirty="0" sz="1150" spc="9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Statista.</a:t>
            </a:r>
            <a:r>
              <a:rPr dirty="0" sz="1150" spc="9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Retrieved</a:t>
            </a:r>
            <a:r>
              <a:rPr dirty="0" sz="1150" spc="9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March</a:t>
            </a:r>
            <a:r>
              <a:rPr dirty="0" sz="1150" spc="9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13,</a:t>
            </a:r>
            <a:r>
              <a:rPr dirty="0" sz="1150" spc="9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2022,</a:t>
            </a:r>
            <a:r>
              <a:rPr dirty="0" sz="1150" spc="9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</a:p>
          <a:p>
            <a:pPr marL="172382" marR="0">
              <a:lnSpc>
                <a:spcPts val="1287"/>
              </a:lnSpc>
              <a:spcBef>
                <a:spcPts val="4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https://www.statista.com/statistics/1262832/japan-import-value-toy-indoor-game/</a:t>
            </a:r>
          </a:p>
          <a:p>
            <a:pPr marL="36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Home</a:t>
            </a:r>
            <a:r>
              <a:rPr dirty="0" sz="1150" spc="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6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webstore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1150" spc="-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https://www.games-workshop.com/en-US/Home</a:t>
            </a:r>
          </a:p>
          <a:p>
            <a:pPr marL="36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Huff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Eckert,</a:t>
            </a:r>
            <a:r>
              <a:rPr dirty="0" sz="1150" spc="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V.</a:t>
            </a:r>
            <a:r>
              <a:rPr dirty="0" sz="115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March).</a:t>
            </a:r>
            <a:r>
              <a:rPr dirty="0" sz="115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Perspectives</a:t>
            </a:r>
            <a:r>
              <a:rPr dirty="0" sz="1150" spc="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1150" spc="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Global</a:t>
            </a:r>
            <a:r>
              <a:rPr dirty="0" sz="1150" spc="7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Entertainment</a:t>
            </a:r>
            <a:r>
              <a:rPr dirty="0" sz="1150" spc="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50" spc="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1150" spc="8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Outlook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15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Edition: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1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Outlook</a:t>
            </a:r>
            <a:r>
              <a:rPr dirty="0" sz="11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2021-2025.</a:t>
            </a:r>
            <a:r>
              <a:rPr dirty="0" sz="1150" spc="6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</a:p>
          <a:p>
            <a:pPr marL="172382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10,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https://www.pwc.com/gx/en/entertainment-media/outlook-2021/perspectives-2021-2025.pdf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67725" y="5141598"/>
            <a:ext cx="7444776" cy="377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InsideBIGDATA.</a:t>
            </a:r>
            <a:r>
              <a:rPr dirty="0" sz="1150" spc="10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0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How</a:t>
            </a:r>
            <a:r>
              <a:rPr dirty="0" sz="1150" spc="10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Machine</a:t>
            </a:r>
            <a:r>
              <a:rPr dirty="0" sz="1150" spc="10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Learning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Can</a:t>
            </a:r>
            <a:r>
              <a:rPr dirty="0" sz="1150" spc="10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Help</a:t>
            </a:r>
            <a:r>
              <a:rPr dirty="0" sz="1150" spc="10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Reduce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Foreign</a:t>
            </a:r>
            <a:r>
              <a:rPr dirty="0" sz="1150" spc="10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Exchange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Risk</a:t>
            </a:r>
          </a:p>
          <a:p>
            <a:pPr marL="172211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https://insidebigdata.com/2018/03/30/machine-learning-can-help-reduce-foreign-exchange-risk/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038300" y="5141598"/>
            <a:ext cx="20112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66827" y="5141598"/>
            <a:ext cx="298057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InsideBIGDATA.</a:t>
            </a:r>
            <a:r>
              <a:rPr dirty="0" sz="1150" spc="10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0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7676" y="5492118"/>
            <a:ext cx="10678657" cy="5522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Guidelines.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-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Workshop.</a:t>
            </a:r>
            <a:r>
              <a:rPr dirty="0" sz="11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https://www.games-workshop.com/en-EU/Intellectual-Property-Guidelines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Investopedia.</a:t>
            </a:r>
            <a:r>
              <a:rPr dirty="0" sz="115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What</a:t>
            </a:r>
            <a:r>
              <a:rPr dirty="0" sz="115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50" spc="1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Considered</a:t>
            </a:r>
            <a:r>
              <a:rPr dirty="0" sz="115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5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Healthy</a:t>
            </a:r>
            <a:r>
              <a:rPr dirty="0" sz="1150" spc="1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EV/EBITDA</a:t>
            </a:r>
            <a:r>
              <a:rPr dirty="0" sz="1150" spc="1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?.</a:t>
            </a:r>
            <a:r>
              <a:rPr dirty="0" sz="1150" spc="1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https://www.investopedia.com/ask/answers/072715/what-considered-</a:t>
            </a:r>
          </a:p>
          <a:p>
            <a:pPr marL="172261" marR="0">
              <a:lnSpc>
                <a:spcPts val="1284"/>
              </a:lnSpc>
              <a:spcBef>
                <a:spcPts val="42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healthy-evebitda.asp#:%7E:text=The%20enterprise%20value%20to%20earnings,earnings%20less%20non%2Dcash%20expenses.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67725" y="6017898"/>
            <a:ext cx="8695444" cy="201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Investopedia.</a:t>
            </a:r>
            <a:r>
              <a:rPr dirty="0" sz="1150" spc="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What</a:t>
            </a:r>
            <a:r>
              <a:rPr dirty="0" sz="11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Poison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Pill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Business?.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https://www.investopedia.com/terms/p/poisonpill.asp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67663" y="6193170"/>
            <a:ext cx="6148969" cy="573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Johnson,</a:t>
            </a:r>
            <a:r>
              <a:rPr dirty="0" sz="1150" spc="10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M.,</a:t>
            </a:r>
          </a:p>
          <a:p>
            <a:pPr marL="172200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https://techraptor.net/tabletop/opinions/games-workshop-2016-turnaround</a:t>
            </a:r>
          </a:p>
          <a:p>
            <a:pPr marL="5064467" marR="0">
              <a:lnSpc>
                <a:spcPts val="1340"/>
              </a:lnSpc>
              <a:spcBef>
                <a:spcPts val="208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888935" y="6193170"/>
            <a:ext cx="24998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163255" y="6193170"/>
            <a:ext cx="908409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Adams,</a:t>
            </a:r>
            <a:r>
              <a:rPr dirty="0" sz="1150" spc="10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R.</a:t>
            </a:r>
            <a:r>
              <a:rPr dirty="0" sz="1150" spc="10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N.</a:t>
            </a:r>
            <a:r>
              <a:rPr dirty="0" sz="1150" spc="10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(2017,</a:t>
            </a:r>
            <a:r>
              <a:rPr dirty="0" sz="1150" spc="10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10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24).</a:t>
            </a:r>
            <a:r>
              <a:rPr dirty="0" sz="1150" spc="10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110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11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2016</a:t>
            </a:r>
            <a:r>
              <a:rPr dirty="0" sz="1150" spc="11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turnaround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TechRaptor.</a:t>
            </a:r>
            <a:r>
              <a:rPr dirty="0" sz="1150" spc="10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0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3,</a:t>
            </a:r>
            <a:r>
              <a:rPr dirty="0" sz="1150" spc="10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97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56828"/>
            <a:ext cx="2946622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(5/7)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1112143"/>
            <a:ext cx="10681619" cy="5507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Kimetsu.</a:t>
            </a:r>
            <a:r>
              <a:rPr dirty="0" sz="1150" spc="-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IDGGH+MS-PGothic"/>
                <a:cs typeface="DIDGGH+MS-PGothic"/>
              </a:rPr>
              <a:t>アニメ「鬼滅の刃」公式ポータルサイト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IDGGH+MS-PGothic"/>
                <a:cs typeface="DIDGGH+MS-PGothic"/>
              </a:rPr>
              <a:t>「鬼滅の刃」公式ポータルサイト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https://kimetsu.com/anime/</a:t>
            </a:r>
          </a:p>
          <a:p>
            <a:pPr marL="0" marR="0">
              <a:lnSpc>
                <a:spcPts val="1287"/>
              </a:lnSpc>
              <a:spcBef>
                <a:spcPts val="79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Kotaku.</a:t>
            </a:r>
            <a:r>
              <a:rPr dirty="0" sz="1150" spc="1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Gundam</a:t>
            </a:r>
            <a:r>
              <a:rPr dirty="0" sz="115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Anime</a:t>
            </a:r>
            <a:r>
              <a:rPr dirty="0" sz="115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Studio</a:t>
            </a:r>
            <a:r>
              <a:rPr dirty="0" sz="1150" spc="1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Changing</a:t>
            </a:r>
            <a:r>
              <a:rPr dirty="0" sz="115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Its</a:t>
            </a:r>
            <a:r>
              <a:rPr dirty="0" sz="11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Official</a:t>
            </a:r>
            <a:r>
              <a:rPr dirty="0" sz="115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Name.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</a:rPr>
              <a:t>:</a:t>
            </a:r>
            <a:r>
              <a:rPr dirty="0" sz="1150" spc="116">
                <a:solidFill>
                  <a:srgbClr val="0070c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https://kotaku.com/gundam-sunrise-anime-bandai-namco-filmworks-</a:t>
            </a:r>
          </a:p>
          <a:p>
            <a:pPr marL="172211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name-mecha-1848498023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37" y="1636411"/>
            <a:ext cx="10678802" cy="727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50" spc="10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research</a:t>
            </a:r>
            <a:r>
              <a:rPr dirty="0" sz="1150" spc="108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future.</a:t>
            </a:r>
            <a:r>
              <a:rPr dirty="0" sz="1150" spc="10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(2020).</a:t>
            </a:r>
            <a:r>
              <a:rPr dirty="0" sz="1150" spc="10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  <a:p>
            <a:pPr marL="172199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https://www.marketresearchfuture.com/reports/entertainment-and-media-market-7773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Marketscreener.</a:t>
            </a:r>
            <a:r>
              <a:rPr dirty="0" sz="11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29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3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Holdings</a:t>
            </a:r>
            <a:r>
              <a:rPr dirty="0" sz="11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Inc.</a:t>
            </a:r>
            <a:r>
              <a:rPr dirty="0" sz="1150" spc="29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completed</a:t>
            </a:r>
            <a:r>
              <a:rPr dirty="0" sz="1150" spc="2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acquisition</a:t>
            </a:r>
            <a:r>
              <a:rPr dirty="0" sz="115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50" spc="3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59.26%</a:t>
            </a:r>
            <a:r>
              <a:rPr dirty="0" sz="1150" spc="2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stake</a:t>
            </a:r>
            <a:r>
              <a:rPr dirty="0" sz="115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</a:t>
            </a:r>
            <a:r>
              <a:rPr dirty="0" sz="1150" spc="2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Sotsu</a:t>
            </a:r>
            <a:r>
              <a:rPr dirty="0" sz="115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Co.,Ltd.</a:t>
            </a:r>
            <a:r>
              <a:rPr dirty="0" sz="1150" spc="2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3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Yuji</a:t>
            </a:r>
            <a:r>
              <a:rPr dirty="0" sz="115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Nasu,</a:t>
            </a:r>
            <a:r>
              <a:rPr dirty="0" sz="1150" spc="28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Morgan</a:t>
            </a:r>
            <a:r>
              <a:rPr dirty="0" sz="115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Stanley,</a:t>
            </a:r>
          </a:p>
          <a:p>
            <a:pPr marL="171908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Investment</a:t>
            </a:r>
            <a:r>
              <a:rPr dirty="0" sz="1150" spc="1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Banking</a:t>
            </a:r>
            <a:r>
              <a:rPr dirty="0" sz="1150" spc="16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16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Brokerage</a:t>
            </a:r>
            <a:r>
              <a:rPr dirty="0" sz="1150" spc="16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Investments</a:t>
            </a:r>
            <a:r>
              <a:rPr dirty="0" sz="1150" spc="16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16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others</a:t>
            </a:r>
            <a:r>
              <a:rPr dirty="0" sz="1150" spc="16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</a:t>
            </a:r>
            <a:r>
              <a:rPr dirty="0" sz="1150" spc="166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26.9</a:t>
            </a:r>
            <a:r>
              <a:rPr dirty="0" sz="1150" spc="166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billion.</a:t>
            </a:r>
            <a:r>
              <a:rPr dirty="0" sz="1150" spc="39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MarketScreener.</a:t>
            </a:r>
            <a:r>
              <a:rPr dirty="0" sz="1150" spc="167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6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6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40161" y="1636411"/>
            <a:ext cx="24998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5944" y="1636411"/>
            <a:ext cx="391726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150" spc="10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50" spc="10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Size,</a:t>
            </a:r>
            <a:r>
              <a:rPr dirty="0" sz="1150" spc="109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Share</a:t>
            </a:r>
            <a:r>
              <a:rPr dirty="0" sz="1150" spc="109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and</a:t>
            </a:r>
            <a:r>
              <a:rPr dirty="0" sz="1150" spc="10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Forecast</a:t>
            </a:r>
            <a:r>
              <a:rPr dirty="0" sz="1150" spc="10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2030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58544" y="1636411"/>
            <a:ext cx="19040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76537" y="1636411"/>
            <a:ext cx="237092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MRFR.</a:t>
            </a:r>
            <a:r>
              <a:rPr dirty="0" sz="1150" spc="10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0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37513" y="2162202"/>
            <a:ext cx="19040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67664" y="2337669"/>
            <a:ext cx="10679828" cy="5518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272" marR="0">
              <a:lnSpc>
                <a:spcPts val="1284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https://www.marketscreener.com/quote/stock/BANDAI-NAMCO-HOLDINGS-INC-6497993/news/BANDAI-NAMCO-Holdings-Inc-completed-the-acquisition-of-</a:t>
            </a:r>
          </a:p>
          <a:p>
            <a:pPr marL="17237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59-26-stake-in-Sotsu-Co-Ltd-from-Yuji-Nas-34063438/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Marvel</a:t>
            </a:r>
            <a:r>
              <a:rPr dirty="0" sz="1150" spc="126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Entertainment.</a:t>
            </a:r>
            <a:r>
              <a:rPr dirty="0" sz="1150" spc="12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2019.</a:t>
            </a:r>
            <a:r>
              <a:rPr dirty="0" sz="1150" spc="1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Marvel</a:t>
            </a:r>
            <a:r>
              <a:rPr dirty="0" sz="1150" spc="129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12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129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</a:t>
            </a:r>
            <a:r>
              <a:rPr dirty="0" sz="1150" spc="12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Team</a:t>
            </a:r>
            <a:r>
              <a:rPr dirty="0" sz="1150" spc="13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Up</a:t>
            </a:r>
            <a:r>
              <a:rPr dirty="0" sz="1150" spc="129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13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Publish</a:t>
            </a:r>
            <a:r>
              <a:rPr dirty="0" sz="1150" spc="129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'Warhammer'</a:t>
            </a:r>
            <a:r>
              <a:rPr dirty="0" sz="1150" spc="130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Comics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937" y="2863219"/>
            <a:ext cx="7274357" cy="2017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https://www.marvel.com/articles/comics/marvel-and-games-workshop-team-up-to-publish-warhammer-comics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7762" y="3038491"/>
            <a:ext cx="528403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Mordor</a:t>
            </a:r>
            <a:r>
              <a:rPr dirty="0" sz="1150" spc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intelligence.</a:t>
            </a:r>
            <a:r>
              <a:rPr dirty="0" sz="1150" spc="11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1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Mobile</a:t>
            </a:r>
            <a:r>
              <a:rPr dirty="0" sz="1150" spc="112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Gaming</a:t>
            </a:r>
            <a:r>
              <a:rPr dirty="0" sz="1150" spc="11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50" spc="11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Share,</a:t>
            </a:r>
            <a:r>
              <a:rPr dirty="0" sz="1150" spc="11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Size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878744" y="3038491"/>
            <a:ext cx="19040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096737" y="3038491"/>
            <a:ext cx="477869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2022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01193" y="3038491"/>
            <a:ext cx="20112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31329" y="3038491"/>
            <a:ext cx="31513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27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172657" y="3038491"/>
            <a:ext cx="190404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390649" y="3038491"/>
            <a:ext cx="385679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 spc="113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Report,</a:t>
            </a:r>
            <a:r>
              <a:rPr dirty="0" sz="1150" spc="11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Analysis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9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7652" y="3213738"/>
            <a:ext cx="10680095" cy="2480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284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https://www.mordorintelligence.com/industry-reports/mobile-games-market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2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Metacritic.</a:t>
            </a:r>
            <a:r>
              <a:rPr dirty="0" sz="115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Metacritic</a:t>
            </a:r>
            <a:r>
              <a:rPr dirty="0" sz="1150" spc="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50" spc="6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Reviews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https://www.metacritic.com/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73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Miller,</a:t>
            </a:r>
            <a:r>
              <a:rPr dirty="0" sz="1150" spc="1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S.</a:t>
            </a:r>
            <a:r>
              <a:rPr dirty="0" sz="1150" spc="14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November</a:t>
            </a:r>
            <a:r>
              <a:rPr dirty="0" sz="1150" spc="13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12).</a:t>
            </a:r>
            <a:r>
              <a:rPr dirty="0" sz="1150" spc="1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What</a:t>
            </a:r>
            <a:r>
              <a:rPr dirty="0" sz="1150" spc="1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GC</a:t>
            </a:r>
            <a:r>
              <a:rPr dirty="0" sz="1150" spc="16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should</a:t>
            </a:r>
            <a:r>
              <a:rPr dirty="0" sz="1150" spc="1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know</a:t>
            </a:r>
            <a:r>
              <a:rPr dirty="0" sz="1150" spc="1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about</a:t>
            </a:r>
            <a:r>
              <a:rPr dirty="0" sz="1150" spc="1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4</a:t>
            </a:r>
            <a:r>
              <a:rPr dirty="0" sz="1150" spc="1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types</a:t>
            </a:r>
            <a:r>
              <a:rPr dirty="0" sz="1150" spc="16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150" spc="1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1150" spc="1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property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What</a:t>
            </a:r>
            <a:r>
              <a:rPr dirty="0" sz="11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GC</a:t>
            </a:r>
            <a:r>
              <a:rPr dirty="0" sz="11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should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know</a:t>
            </a:r>
            <a:r>
              <a:rPr dirty="0" sz="1150" spc="1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about</a:t>
            </a:r>
            <a:r>
              <a:rPr dirty="0" sz="115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4</a:t>
            </a:r>
            <a:r>
              <a:rPr dirty="0" sz="115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types</a:t>
            </a:r>
            <a:r>
              <a:rPr dirty="0" sz="1150" spc="13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5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intellectual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property</a:t>
            </a:r>
            <a:r>
              <a:rPr dirty="0" sz="115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</a:p>
          <a:p>
            <a:pPr marL="172272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Thomson</a:t>
            </a:r>
            <a:r>
              <a:rPr dirty="0" sz="1150" spc="-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Reuters.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https://legal.thomsonreuters.com/en/insights/articles/four-types-of-intellectual-property</a:t>
            </a:r>
          </a:p>
          <a:p>
            <a:pPr marL="73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Navarro,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September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2).</a:t>
            </a:r>
            <a:r>
              <a:rPr dirty="0" sz="1150" spc="1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animation</a:t>
            </a:r>
            <a:r>
              <a:rPr dirty="0" sz="1150" spc="-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value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2017-2020.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</a:p>
          <a:p>
            <a:pPr marL="172272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https://www.statista.com/statistics/817601/worldwide-animation-market-</a:t>
            </a:r>
          </a:p>
          <a:p>
            <a:pPr marL="172284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size/#:~:text=Animation%20market%20size%20worldwide%202017%2D2020&amp;text=In%202018%2C%20the%20global%20animation,to%20270%20billion%20b</a:t>
            </a:r>
          </a:p>
          <a:p>
            <a:pPr marL="172283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y%202020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NCSOFTWest.</a:t>
            </a:r>
            <a:r>
              <a:rPr dirty="0" sz="1150" spc="-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NCSOFT</a:t>
            </a:r>
            <a:r>
              <a:rPr dirty="0" sz="1150" spc="-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West.</a:t>
            </a:r>
            <a:r>
              <a:rPr dirty="0" sz="1150" spc="-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https://us.ncsoft.com/en-us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12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Niantic.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Acerca</a:t>
            </a:r>
            <a:r>
              <a:rPr dirty="0" sz="1150" spc="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de</a:t>
            </a:r>
            <a:r>
              <a:rPr dirty="0" sz="1150" spc="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Niantic,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Inc.</a:t>
            </a:r>
            <a:r>
              <a:rPr dirty="0" sz="1150" spc="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Niantic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https://nianticlabs.com/es/about/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23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Nikkei</a:t>
            </a:r>
            <a:r>
              <a:rPr dirty="0" sz="1150" spc="3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Asia.</a:t>
            </a:r>
            <a:r>
              <a:rPr dirty="0" sz="1150" spc="3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3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3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Namco</a:t>
            </a:r>
            <a:r>
              <a:rPr dirty="0" sz="1150" spc="3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takes</a:t>
            </a:r>
            <a:r>
              <a:rPr dirty="0" sz="1150" spc="3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page</a:t>
            </a:r>
            <a:r>
              <a:rPr dirty="0" sz="1150" spc="3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from</a:t>
            </a:r>
            <a:r>
              <a:rPr dirty="0" sz="1150" spc="36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Sony</a:t>
            </a:r>
            <a:r>
              <a:rPr dirty="0" sz="1150" spc="3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3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leverage</a:t>
            </a:r>
            <a:r>
              <a:rPr dirty="0" sz="1150" spc="3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1150" spc="3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property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3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3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3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https://asia.nikkei.com/Business/Media-</a:t>
            </a:r>
          </a:p>
          <a:p>
            <a:pPr marL="17228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Entertainment/Bandai-Namco-takes-page-from-Sony-to-leverage-intellectual-property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Pcgamer.</a:t>
            </a:r>
            <a:r>
              <a:rPr dirty="0" sz="115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War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sells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over</a:t>
            </a:r>
            <a:r>
              <a:rPr dirty="0" sz="1150" spc="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36M</a:t>
            </a:r>
            <a:r>
              <a:rPr dirty="0" sz="1150" spc="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copies,</a:t>
            </a:r>
            <a:r>
              <a:rPr dirty="0" sz="1150" spc="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Creative</a:t>
            </a:r>
            <a:r>
              <a:rPr dirty="0" sz="1150" spc="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Assembly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now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biggest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UK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developer.</a:t>
            </a:r>
            <a:r>
              <a:rPr dirty="0" sz="1150" spc="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https://www.pcgamer.com/total-war-sells-</a:t>
            </a:r>
          </a:p>
          <a:p>
            <a:pPr marL="172284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over-36m-copies-creative-assembly-now-biggest-uk-developer/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67701" y="5667390"/>
            <a:ext cx="10678718" cy="377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PCMAG.</a:t>
            </a:r>
            <a:r>
              <a:rPr dirty="0" sz="115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Augmented</a:t>
            </a:r>
            <a:r>
              <a:rPr dirty="0" sz="1150" spc="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1150" spc="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(AR)</a:t>
            </a:r>
            <a:r>
              <a:rPr dirty="0" sz="1150" spc="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vs.</a:t>
            </a:r>
            <a:r>
              <a:rPr dirty="0" sz="1150" spc="7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Virtual</a:t>
            </a:r>
            <a:r>
              <a:rPr dirty="0" sz="1150" spc="7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Reality</a:t>
            </a:r>
            <a:r>
              <a:rPr dirty="0" sz="1150" spc="7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(VR):</a:t>
            </a:r>
            <a:r>
              <a:rPr dirty="0" sz="1150" spc="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What's</a:t>
            </a:r>
            <a:r>
              <a:rPr dirty="0" sz="1150" spc="7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Difference?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https://www.pcmag.com/news/augmented-reality-</a:t>
            </a:r>
          </a:p>
          <a:p>
            <a:pPr marL="172236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ar-vs-virtual-reality-vr-whats-the-difference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7701" y="6017898"/>
            <a:ext cx="10681438" cy="552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1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Phaser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Lock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Interactive.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Phaser</a:t>
            </a:r>
            <a:r>
              <a:rPr dirty="0" sz="1150" spc="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Lock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Interactive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https://www.phaserlock.com/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Pingle</a:t>
            </a:r>
            <a:r>
              <a:rPr dirty="0" sz="1150" spc="4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studio.</a:t>
            </a:r>
            <a:r>
              <a:rPr dirty="0" sz="1150" spc="41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  <a:r>
              <a:rPr dirty="0" sz="1150" spc="4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What's</a:t>
            </a:r>
            <a:r>
              <a:rPr dirty="0" sz="1150" spc="4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44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Future</a:t>
            </a:r>
            <a:r>
              <a:rPr dirty="0" sz="1150" spc="4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150" spc="46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VR</a:t>
            </a:r>
            <a:r>
              <a:rPr dirty="0" sz="1150" spc="4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</a:t>
            </a:r>
            <a:r>
              <a:rPr dirty="0" sz="1150" spc="45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Development?</a:t>
            </a:r>
            <a:r>
              <a:rPr dirty="0" sz="1150" spc="4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VR</a:t>
            </a:r>
            <a:r>
              <a:rPr dirty="0" sz="1150" spc="4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  <a:r>
              <a:rPr dirty="0" sz="1150" spc="44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&amp;</a:t>
            </a:r>
            <a:r>
              <a:rPr dirty="0" sz="1150" spc="4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Challenges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4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4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4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41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https://pinglestudio.com/blog/co-</a:t>
            </a:r>
          </a:p>
          <a:p>
            <a:pPr marL="172236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development/whats-the-future-of-vr-game-development-vr-trends--challenges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98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7725" y="356828"/>
            <a:ext cx="2946622" cy="4348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Bibliography</a:t>
            </a:r>
            <a:r>
              <a:rPr dirty="0" sz="2800" spc="1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HMFTPS+ArialMT"/>
                <a:cs typeface="HMFTPS+ArialMT"/>
              </a:rPr>
              <a:t>(6/7)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7725" y="1110619"/>
            <a:ext cx="10681923" cy="7275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PREMIUM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SEARCH</a:t>
            </a:r>
            <a:r>
              <a:rPr dirty="0" sz="1150" spc="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RESULT</a:t>
            </a:r>
            <a:r>
              <a:rPr dirty="0" sz="1150" spc="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  <a:r>
              <a:rPr dirty="0" sz="1150" spc="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PREMIUM</a:t>
            </a:r>
            <a:r>
              <a:rPr dirty="0" sz="1150" spc="4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BANDAI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USA</a:t>
            </a:r>
            <a:r>
              <a:rPr dirty="0" sz="1150" spc="4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Online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Store</a:t>
            </a:r>
            <a:r>
              <a:rPr dirty="0" sz="1150" spc="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for</a:t>
            </a:r>
            <a:r>
              <a:rPr dirty="0" sz="1150" spc="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Action</a:t>
            </a:r>
            <a:r>
              <a:rPr dirty="0" sz="115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Figures,</a:t>
            </a:r>
            <a:r>
              <a:rPr dirty="0" sz="1150" spc="5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Model</a:t>
            </a:r>
            <a:r>
              <a:rPr dirty="0" sz="1150" spc="3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Kits,</a:t>
            </a:r>
            <a:r>
              <a:rPr dirty="0" sz="1150" spc="4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Toys</a:t>
            </a:r>
            <a:r>
              <a:rPr dirty="0" sz="1150" spc="3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and</a:t>
            </a:r>
            <a:r>
              <a:rPr dirty="0" sz="1150" spc="4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more</a:t>
            </a:r>
            <a:r>
              <a:rPr dirty="0" sz="1150" spc="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5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Page</a:t>
            </a:r>
            <a:r>
              <a:rPr dirty="0" sz="1150" spc="3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1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  <a:p>
            <a:pPr marL="172054" marR="0">
              <a:lnSpc>
                <a:spcPts val="1287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https://p-bandai.com/us/search?sort=relevance&amp;sellDate=0&amp;sellDate=1&amp;sellDate=2&amp;text=Warhammer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Property,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N.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I.,</a:t>
            </a:r>
            <a:r>
              <a:rPr dirty="0" sz="1150" spc="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Naja,</a:t>
            </a:r>
            <a:r>
              <a:rPr dirty="0" sz="1150" spc="1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8).</a:t>
            </a:r>
            <a:r>
              <a:rPr dirty="0" sz="1150" spc="2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IP</a:t>
            </a:r>
            <a:r>
              <a:rPr dirty="0" sz="115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trends</a:t>
            </a:r>
            <a:r>
              <a:rPr dirty="0" sz="1150" spc="6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2021:</a:t>
            </a:r>
            <a:r>
              <a:rPr dirty="0" sz="1150" spc="4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How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1150" spc="5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property</a:t>
            </a:r>
            <a:r>
              <a:rPr dirty="0" sz="1150" spc="3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is</a:t>
            </a:r>
            <a:r>
              <a:rPr dirty="0" sz="1150" spc="5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evolving</a:t>
            </a:r>
            <a:r>
              <a:rPr dirty="0" sz="1150" spc="3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around</a:t>
            </a:r>
            <a:r>
              <a:rPr dirty="0" sz="1150" spc="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us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Trends</a:t>
            </a:r>
            <a:r>
              <a:rPr dirty="0" sz="1150" spc="2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2021: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How</a:t>
            </a:r>
            <a:r>
              <a:rPr dirty="0" sz="1150" spc="-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IP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Evolving</a:t>
            </a:r>
          </a:p>
          <a:p>
            <a:pPr marL="171909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Around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Us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ABOU</a:t>
            </a:r>
            <a:r>
              <a:rPr dirty="0" sz="1150" spc="-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NAJA.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https://abounaja.com/blogs/ip-trends-2021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7725" y="1811658"/>
            <a:ext cx="70657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PWC,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27261" y="1811658"/>
            <a:ext cx="5185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6309" y="1811658"/>
            <a:ext cx="98993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Perspectives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33238" y="1811658"/>
            <a:ext cx="44632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33669" y="1811658"/>
            <a:ext cx="355782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41198" y="1811658"/>
            <a:ext cx="575310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066573" y="1811658"/>
            <a:ext cx="106322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Entertainment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281189" y="1811658"/>
            <a:ext cx="24998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82062" y="1811658"/>
            <a:ext cx="550878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81542" y="1811658"/>
            <a:ext cx="656605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Outlook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90749" y="1811658"/>
            <a:ext cx="92535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2021–2025.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263597" y="1811658"/>
            <a:ext cx="62417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039301" y="1811658"/>
            <a:ext cx="746117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932340" y="1811658"/>
            <a:ext cx="315063" cy="2015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67664" y="1986919"/>
            <a:ext cx="10680340" cy="33564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2272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https://www.pwc.com/us/en/industries/tmt/library/assets/pwc-web-ready-pwc-outlook-perspectives-2021-2025.pdf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</a:rPr>
              <a:t>.</a:t>
            </a:r>
          </a:p>
          <a:p>
            <a:pPr marL="1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Romano,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S.,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2022.</a:t>
            </a:r>
            <a:r>
              <a:rPr dirty="0" sz="1150" spc="6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Bandai</a:t>
            </a:r>
            <a:r>
              <a:rPr dirty="0" sz="1150" spc="5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Namco</a:t>
            </a:r>
            <a:r>
              <a:rPr dirty="0" sz="1150" spc="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Group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announces</a:t>
            </a:r>
            <a:r>
              <a:rPr dirty="0" sz="11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new</a:t>
            </a:r>
            <a:r>
              <a:rPr dirty="0" sz="1150" spc="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purpose,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logo</a:t>
            </a:r>
            <a:r>
              <a:rPr dirty="0" sz="1150" spc="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  <a:r>
              <a:rPr dirty="0" sz="115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Gematsu.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Gematsu.</a:t>
            </a:r>
            <a:r>
              <a:rPr dirty="0" sz="11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https://www.gematsu.com/2021/09/bandai-</a:t>
            </a:r>
          </a:p>
          <a:p>
            <a:pPr marL="172272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namco-group-announces-new-purpose-logo</a:t>
            </a:r>
            <a:r>
              <a:rPr dirty="0" sz="1150">
                <a:solidFill>
                  <a:srgbClr val="0070c0"/>
                </a:solidFill>
                <a:latin typeface="HMFTPS+ArialMT"/>
                <a:cs typeface="HMFTPS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Shaulova,</a:t>
            </a:r>
            <a:r>
              <a:rPr dirty="0" sz="1150" spc="13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E.,</a:t>
            </a:r>
            <a:r>
              <a:rPr dirty="0" sz="1150" spc="12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Biagi,</a:t>
            </a:r>
            <a:r>
              <a:rPr dirty="0" sz="115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L.</a:t>
            </a:r>
            <a:r>
              <a:rPr dirty="0" sz="115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(2020,</a:t>
            </a:r>
            <a:r>
              <a:rPr dirty="0" sz="1150" spc="13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December).</a:t>
            </a:r>
            <a:r>
              <a:rPr dirty="0" sz="115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Toys</a:t>
            </a:r>
            <a:r>
              <a:rPr dirty="0" sz="11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Hobby</a:t>
            </a:r>
            <a:r>
              <a:rPr dirty="0" sz="1150" spc="11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Report</a:t>
            </a:r>
            <a:r>
              <a:rPr dirty="0" sz="115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2020.</a:t>
            </a:r>
            <a:r>
              <a:rPr dirty="0" sz="115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 spc="12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7,</a:t>
            </a:r>
            <a:r>
              <a:rPr dirty="0" sz="115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3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1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https://www.statista.com/study/55492/toys-</a:t>
            </a:r>
          </a:p>
          <a:p>
            <a:pPr marL="172272" marR="0">
              <a:lnSpc>
                <a:spcPts val="1284"/>
              </a:lnSpc>
              <a:spcBef>
                <a:spcPts val="92"/>
              </a:spcBef>
              <a:spcAft>
                <a:spcPts val="0"/>
              </a:spcAft>
            </a:pP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</a:rPr>
              <a:t>and-hobby/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Singleton,</a:t>
            </a:r>
            <a:r>
              <a:rPr dirty="0" sz="1150" spc="2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 spc="28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(2020,</a:t>
            </a:r>
            <a:r>
              <a:rPr dirty="0" sz="1150" spc="3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50" spc="27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30).</a:t>
            </a:r>
            <a:r>
              <a:rPr dirty="0" sz="1150" spc="2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31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workshop:</a:t>
            </a:r>
            <a:r>
              <a:rPr dirty="0" sz="1150" spc="3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Building</a:t>
            </a:r>
            <a:r>
              <a:rPr dirty="0" sz="1150" spc="31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1150" spc="30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hobby</a:t>
            </a:r>
            <a:r>
              <a:rPr dirty="0" sz="1150" spc="31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empire</a:t>
            </a:r>
            <a:r>
              <a:rPr dirty="0" sz="1150" spc="3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3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Japan</a:t>
            </a:r>
            <a:r>
              <a:rPr dirty="0" sz="1150" spc="3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one</a:t>
            </a:r>
            <a:r>
              <a:rPr dirty="0" sz="1150" spc="3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figure</a:t>
            </a:r>
            <a:r>
              <a:rPr dirty="0" sz="1150" spc="31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at</a:t>
            </a:r>
            <a:r>
              <a:rPr dirty="0" sz="1150" spc="3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</a:t>
            </a:r>
            <a:r>
              <a:rPr dirty="0" sz="1150" spc="30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time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nippon.com.</a:t>
            </a:r>
            <a:r>
              <a:rPr dirty="0" sz="115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29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12,</a:t>
            </a:r>
            <a:r>
              <a:rPr dirty="0" sz="115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8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272" marR="0">
              <a:lnSpc>
                <a:spcPts val="1284"/>
              </a:lnSpc>
              <a:spcBef>
                <a:spcPts val="94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https://www.nippon.com/en/blog/m00150/games-workshop-building-a-hobby-empire-in-japan-one-figure-at-a-time.html</a:t>
            </a:r>
          </a:p>
          <a:p>
            <a:pPr marL="6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Staff,</a:t>
            </a:r>
            <a:r>
              <a:rPr dirty="0" sz="1150" spc="67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spc="-10">
                <a:solidFill>
                  <a:srgbClr val="000000"/>
                </a:solidFill>
                <a:latin typeface="HMFTPS+ArialMT"/>
                <a:cs typeface="HMFTPS+ArialMT"/>
              </a:rPr>
              <a:t>M.</a:t>
            </a:r>
            <a:r>
              <a:rPr dirty="0" sz="1150" spc="6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C.</a:t>
            </a:r>
            <a:r>
              <a:rPr dirty="0" sz="1150" spc="6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V.</a:t>
            </a:r>
            <a:r>
              <a:rPr dirty="0" sz="1150" spc="6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(2019,</a:t>
            </a:r>
            <a:r>
              <a:rPr dirty="0" sz="1150" spc="6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May</a:t>
            </a:r>
            <a:r>
              <a:rPr dirty="0" sz="1150" spc="66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15).</a:t>
            </a:r>
            <a:r>
              <a:rPr dirty="0" sz="1150" spc="6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Sega's</a:t>
            </a:r>
            <a:r>
              <a:rPr dirty="0" sz="1150" spc="7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Creative</a:t>
            </a:r>
            <a:r>
              <a:rPr dirty="0" sz="1150" spc="70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Assembly</a:t>
            </a:r>
            <a:r>
              <a:rPr dirty="0" sz="1150" spc="72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Lands</a:t>
            </a:r>
            <a:r>
              <a:rPr dirty="0" sz="1150" spc="71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150" spc="71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Licence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68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MCV/DEVELOP.</a:t>
            </a:r>
            <a:r>
              <a:rPr dirty="0" sz="1150" spc="6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6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6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11,</a:t>
            </a:r>
            <a:r>
              <a:rPr dirty="0" sz="11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6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272" marR="0">
              <a:lnSpc>
                <a:spcPts val="1284"/>
              </a:lnSpc>
              <a:spcBef>
                <a:spcPts val="94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https://www.mcvuk.com/business-news/publishing/segas-creative-assembly-lands-warhammer-licence/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</a:t>
            </a:r>
            <a:r>
              <a:rPr dirty="0" sz="115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Pokémon</a:t>
            </a:r>
            <a:r>
              <a:rPr dirty="0" sz="1150" spc="16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GO</a:t>
            </a:r>
            <a:r>
              <a:rPr dirty="0" sz="1150" spc="1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revenue</a:t>
            </a:r>
            <a:r>
              <a:rPr dirty="0" sz="1150" spc="16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worldwide</a:t>
            </a:r>
            <a:r>
              <a:rPr dirty="0" sz="1150" spc="17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 spc="16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|</a:t>
            </a:r>
            <a:r>
              <a:rPr dirty="0" sz="1150" spc="18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Statista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https://www.statista.com/statistics/882474/pokemon-go-all-time-player-</a:t>
            </a:r>
          </a:p>
          <a:p>
            <a:pPr marL="17227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spending-countries/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0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</a:t>
            </a:r>
            <a:r>
              <a:rPr dirty="0" sz="1150" spc="1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(2021).</a:t>
            </a:r>
            <a:r>
              <a:rPr dirty="0" sz="1150" spc="15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Study_id39310_video-games.pdf</a:t>
            </a:r>
            <a:r>
              <a:rPr dirty="0" sz="1150" spc="1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18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1150" spc="1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media</a:t>
            </a:r>
            <a:r>
              <a:rPr dirty="0" sz="1150" spc="18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1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 spc="1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–</a:t>
            </a:r>
            <a:r>
              <a:rPr dirty="0" sz="1150" spc="177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video</a:t>
            </a:r>
            <a:r>
              <a:rPr dirty="0" sz="1150" spc="1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19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statista</a:t>
            </a:r>
            <a:r>
              <a:rPr dirty="0" sz="1150" spc="17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digital</a:t>
            </a:r>
            <a:r>
              <a:rPr dirty="0" sz="1150" spc="18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market</a:t>
            </a:r>
            <a:r>
              <a:rPr dirty="0" sz="1150" spc="18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outlook</a:t>
            </a:r>
            <a:r>
              <a:rPr dirty="0" sz="1150" spc="18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August</a:t>
            </a:r>
            <a:r>
              <a:rPr dirty="0" sz="1150" spc="1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2021</a:t>
            </a:r>
            <a:r>
              <a:rPr dirty="0" sz="1150" spc="1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agenda</a:t>
            </a:r>
            <a:r>
              <a:rPr dirty="0" sz="1150" spc="17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01</a:t>
            </a:r>
            <a:r>
              <a:rPr dirty="0" sz="1150" spc="18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segment</a:t>
            </a:r>
          </a:p>
          <a:p>
            <a:pPr marL="172053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report</a:t>
            </a:r>
            <a:r>
              <a:rPr dirty="0" sz="1150" spc="22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appendix</a:t>
            </a:r>
            <a:r>
              <a:rPr dirty="0" sz="1150" spc="2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FNVMOA+Arial-ItalicMT"/>
                <a:cs typeface="FNVMOA+Arial-ItalicMT"/>
              </a:rPr>
              <a:t>▪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:</a:t>
            </a:r>
            <a:r>
              <a:rPr dirty="0" sz="1150" spc="22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Course</a:t>
            </a:r>
            <a:r>
              <a:rPr dirty="0" sz="1150" spc="21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hero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study_id39310_video-games.pdf</a:t>
            </a:r>
            <a:r>
              <a:rPr dirty="0" sz="1150" spc="20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-</a:t>
            </a:r>
            <a:r>
              <a:rPr dirty="0" sz="115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150" spc="1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Media</a:t>
            </a:r>
            <a:r>
              <a:rPr dirty="0" sz="115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Report</a:t>
            </a:r>
            <a:r>
              <a:rPr dirty="0" sz="1150" spc="20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  <a:r>
              <a:rPr dirty="0" sz="115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–</a:t>
            </a:r>
            <a:r>
              <a:rPr dirty="0" sz="1150" spc="18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Video</a:t>
            </a:r>
            <a:r>
              <a:rPr dirty="0" sz="1150" spc="1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</a:t>
            </a:r>
            <a:r>
              <a:rPr dirty="0" sz="1150" spc="17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Digital</a:t>
            </a:r>
            <a:r>
              <a:rPr dirty="0" sz="1150" spc="18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Market</a:t>
            </a:r>
            <a:r>
              <a:rPr dirty="0" sz="1150" spc="19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Outlook</a:t>
            </a:r>
            <a:r>
              <a:rPr dirty="0" sz="1150" spc="1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August</a:t>
            </a:r>
            <a:r>
              <a:rPr dirty="0" sz="1150" spc="1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2021</a:t>
            </a:r>
          </a:p>
          <a:p>
            <a:pPr marL="172197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Agenda</a:t>
            </a:r>
            <a:r>
              <a:rPr dirty="0" sz="1150" spc="2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01</a:t>
            </a:r>
            <a:r>
              <a:rPr dirty="0" sz="1150" spc="2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Segment</a:t>
            </a:r>
            <a:r>
              <a:rPr dirty="0" sz="1150" spc="24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Report</a:t>
            </a:r>
            <a:r>
              <a:rPr dirty="0" sz="1150" spc="25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Appendix</a:t>
            </a:r>
            <a:r>
              <a:rPr dirty="0" sz="1150" spc="24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PENUJN+ArialMT"/>
                <a:cs typeface="PENUJN+ArialMT"/>
              </a:rPr>
              <a:t>▪</a:t>
            </a:r>
            <a:r>
              <a:rPr dirty="0" sz="1150" spc="277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|</a:t>
            </a:r>
            <a:r>
              <a:rPr dirty="0" sz="1150" spc="2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Course</a:t>
            </a:r>
            <a:r>
              <a:rPr dirty="0" sz="1150" spc="24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Hero.</a:t>
            </a:r>
            <a:r>
              <a:rPr dirty="0" sz="1150" spc="2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2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2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2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2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 spc="2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https://www.coursehero.com/file/112089736/study-id39310-video-</a:t>
            </a:r>
          </a:p>
          <a:p>
            <a:pPr marL="172259" marR="0">
              <a:lnSpc>
                <a:spcPts val="1284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gamespdf/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</a:t>
            </a:r>
            <a:r>
              <a:rPr dirty="0" sz="1150" spc="4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Research</a:t>
            </a:r>
            <a:r>
              <a:rPr dirty="0" sz="1150" spc="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Department,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&amp;</a:t>
            </a:r>
            <a:r>
              <a:rPr dirty="0" sz="1150" spc="5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20,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J.</a:t>
            </a:r>
            <a:r>
              <a:rPr dirty="0" sz="11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(2022,</a:t>
            </a:r>
            <a:r>
              <a:rPr dirty="0" sz="1150" spc="8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January</a:t>
            </a:r>
            <a:r>
              <a:rPr dirty="0" sz="1150" spc="4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20).</a:t>
            </a:r>
            <a:r>
              <a:rPr dirty="0" sz="1150" spc="5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Japan:</a:t>
            </a:r>
            <a:r>
              <a:rPr dirty="0" sz="1150" spc="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Sales</a:t>
            </a:r>
            <a:r>
              <a:rPr dirty="0" sz="1150" spc="8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revenue</a:t>
            </a:r>
            <a:r>
              <a:rPr dirty="0" sz="1150" spc="9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of</a:t>
            </a:r>
            <a:r>
              <a:rPr dirty="0" sz="1150" spc="92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the</a:t>
            </a:r>
            <a:r>
              <a:rPr dirty="0" sz="1150" spc="9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anime</a:t>
            </a:r>
            <a:r>
              <a:rPr dirty="0" sz="1150" spc="8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industry</a:t>
            </a:r>
            <a:r>
              <a:rPr dirty="0" sz="1150" spc="10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by</a:t>
            </a:r>
            <a:r>
              <a:rPr dirty="0" sz="1150" spc="89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segment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6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Statista.</a:t>
            </a:r>
            <a:r>
              <a:rPr dirty="0" sz="1150" spc="5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  <a:r>
              <a:rPr dirty="0" sz="1150" spc="6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March</a:t>
            </a:r>
            <a:r>
              <a:rPr dirty="0" sz="1150" spc="4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13,</a:t>
            </a:r>
            <a:r>
              <a:rPr dirty="0" sz="1150" spc="6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5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</a:p>
          <a:p>
            <a:pPr marL="172272" marR="0">
              <a:lnSpc>
                <a:spcPts val="1284"/>
              </a:lnSpc>
              <a:spcBef>
                <a:spcPts val="44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https://www.statista.com/statistics/1093754/japan-animation-industry-revenue-by-segment/</a:t>
            </a:r>
          </a:p>
          <a:p>
            <a:pPr marL="6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Stimolo,</a:t>
            </a:r>
            <a:r>
              <a:rPr dirty="0" sz="1150" spc="9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S.,</a:t>
            </a:r>
            <a:r>
              <a:rPr dirty="0" sz="115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Gaming:</a:t>
            </a:r>
            <a:r>
              <a:rPr dirty="0" sz="1150" spc="15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race</a:t>
            </a:r>
            <a:r>
              <a:rPr dirty="0" sz="1150" spc="1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on</a:t>
            </a:r>
            <a:r>
              <a:rPr dirty="0" sz="1150" spc="1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to</a:t>
            </a:r>
            <a:r>
              <a:rPr dirty="0" sz="1150" spc="12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acquire</a:t>
            </a:r>
            <a:r>
              <a:rPr dirty="0" sz="1150" spc="1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intellectual</a:t>
            </a:r>
            <a:r>
              <a:rPr dirty="0" sz="1150" spc="1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properties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Cryptonomist.</a:t>
            </a:r>
            <a:r>
              <a:rPr dirty="0" sz="1150" spc="9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https://en.cryptonomist.ch/2022/02/13/gaming-race-</a:t>
            </a:r>
          </a:p>
          <a:p>
            <a:pPr marL="172272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acquire-intellectual-properties/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67725" y="5316870"/>
            <a:ext cx="10682082" cy="10780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0" marR="0">
              <a:lnSpc>
                <a:spcPts val="1287"/>
              </a:lnSpc>
              <a:spcBef>
                <a:spcPts val="0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Streva,</a:t>
            </a:r>
            <a:r>
              <a:rPr dirty="0" sz="1150" spc="10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F.,</a:t>
            </a:r>
            <a:r>
              <a:rPr dirty="0" sz="1150" spc="10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(2022).</a:t>
            </a:r>
            <a:r>
              <a:rPr dirty="0" sz="1150" spc="109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Warhammer</a:t>
            </a:r>
            <a:r>
              <a:rPr dirty="0" sz="1150" spc="1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Video</a:t>
            </a:r>
            <a:r>
              <a:rPr dirty="0" sz="1150" spc="1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Games</a:t>
            </a:r>
            <a:r>
              <a:rPr dirty="0" sz="1150" spc="1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Coming</a:t>
            </a:r>
            <a:r>
              <a:rPr dirty="0" sz="1150" spc="135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in</a:t>
            </a:r>
            <a:r>
              <a:rPr dirty="0" sz="1150" spc="131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2022</a:t>
            </a:r>
            <a:r>
              <a:rPr dirty="0" sz="1150" spc="13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-</a:t>
            </a:r>
            <a:r>
              <a:rPr dirty="0" sz="1150" spc="13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Niche</a:t>
            </a:r>
            <a:r>
              <a:rPr dirty="0" sz="1150" spc="12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Gamer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11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Niche</a:t>
            </a:r>
            <a:r>
              <a:rPr dirty="0" sz="1150" spc="9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Gamer.</a:t>
            </a:r>
            <a:r>
              <a:rPr dirty="0" sz="1150" spc="10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10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https://nichegamer.com/warhammer-video-</a:t>
            </a:r>
          </a:p>
          <a:p>
            <a:pPr marL="17221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games-coming-in-2022/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 marL="12" marR="0">
              <a:lnSpc>
                <a:spcPts val="1287"/>
              </a:lnSpc>
              <a:spcBef>
                <a:spcPts val="4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Sturrock,</a:t>
            </a:r>
            <a:r>
              <a:rPr dirty="0" sz="1150" spc="12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I.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September</a:t>
            </a:r>
            <a:r>
              <a:rPr dirty="0" sz="115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20).</a:t>
            </a:r>
            <a:r>
              <a:rPr dirty="0" sz="1150" spc="14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secret</a:t>
            </a:r>
            <a:r>
              <a:rPr dirty="0" sz="1150" spc="15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of</a:t>
            </a:r>
            <a:r>
              <a:rPr dirty="0" sz="1150" spc="14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games</a:t>
            </a:r>
            <a:r>
              <a:rPr dirty="0" sz="1150" spc="13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workshop's</a:t>
            </a:r>
            <a:r>
              <a:rPr dirty="0" sz="1150" spc="13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success?</a:t>
            </a:r>
            <a:r>
              <a:rPr dirty="0" sz="1150" spc="11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</a:t>
            </a:r>
            <a:r>
              <a:rPr dirty="0" sz="1150" spc="1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little</a:t>
            </a:r>
            <a:r>
              <a:rPr dirty="0" sz="115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strategy</a:t>
            </a:r>
            <a:r>
              <a:rPr dirty="0" sz="1150" spc="12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they</a:t>
            </a:r>
            <a:r>
              <a:rPr dirty="0" sz="1150" spc="11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call</a:t>
            </a:r>
            <a:r>
              <a:rPr dirty="0" sz="115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total</a:t>
            </a:r>
            <a:r>
              <a:rPr dirty="0" sz="1150" spc="12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global</a:t>
            </a:r>
            <a:r>
              <a:rPr dirty="0" sz="1150" spc="13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domination.</a:t>
            </a:r>
            <a:r>
              <a:rPr dirty="0" sz="1150" spc="13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The</a:t>
            </a:r>
            <a:r>
              <a:rPr dirty="0" sz="1150" spc="121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Conversation.</a:t>
            </a:r>
            <a:r>
              <a:rPr dirty="0" sz="1150" spc="1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Retrieved</a:t>
            </a:r>
          </a:p>
          <a:p>
            <a:pPr marL="172066" marR="0">
              <a:lnSpc>
                <a:spcPts val="1287"/>
              </a:lnSpc>
              <a:spcBef>
                <a:spcPts val="93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February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26,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2022,</a:t>
            </a:r>
            <a:r>
              <a:rPr dirty="0" sz="1150" spc="1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from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070c0"/>
                </a:solidFill>
                <a:latin typeface="HMFTPS+ArialMT"/>
                <a:cs typeface="HMFTPS+ArialM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https://theconversation.com/the-secret-of-games-workshops-success-a-little-strategy-they-call-total-global-domination-129590</a:t>
            </a:r>
          </a:p>
          <a:p>
            <a:pPr marL="0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•</a:t>
            </a:r>
            <a:r>
              <a:rPr dirty="0" sz="1150" spc="634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Sustainalytics.</a:t>
            </a:r>
            <a:r>
              <a:rPr dirty="0" sz="115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(2021,</a:t>
            </a:r>
            <a:r>
              <a:rPr dirty="0" sz="1150" spc="287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October</a:t>
            </a:r>
            <a:r>
              <a:rPr dirty="0" sz="1150" spc="270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5).</a:t>
            </a:r>
            <a:r>
              <a:rPr dirty="0" sz="1150" spc="286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Company</a:t>
            </a:r>
            <a:r>
              <a:rPr dirty="0" sz="1150" spc="318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ESG</a:t>
            </a:r>
            <a:r>
              <a:rPr dirty="0" sz="1150" spc="304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risk</a:t>
            </a:r>
            <a:r>
              <a:rPr dirty="0" sz="1150" spc="303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rating</a:t>
            </a:r>
            <a:r>
              <a:rPr dirty="0" sz="1150" spc="300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–</a:t>
            </a:r>
            <a:r>
              <a:rPr dirty="0" sz="1150" spc="296">
                <a:solidFill>
                  <a:srgbClr val="000000"/>
                </a:solidFill>
                <a:latin typeface="DKQSAH+Arial-ItalicMT"/>
                <a:cs typeface="DKQSAH+Arial-ItalicMT"/>
              </a:rPr>
              <a:t> </a:t>
            </a:r>
            <a:r>
              <a:rPr dirty="0" sz="1150">
                <a:solidFill>
                  <a:srgbClr val="000000"/>
                </a:solidFill>
                <a:latin typeface="DKQSAH+Arial-ItalicMT"/>
                <a:cs typeface="DKQSAH+Arial-ItalicMT"/>
              </a:rPr>
              <a:t>sustainalytics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.</a:t>
            </a:r>
            <a:r>
              <a:rPr dirty="0" sz="115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sustainalytics.com.</a:t>
            </a:r>
            <a:r>
              <a:rPr dirty="0" sz="1150" spc="273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[online]</a:t>
            </a:r>
            <a:r>
              <a:rPr dirty="0" sz="1150" spc="278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Available</a:t>
            </a:r>
            <a:r>
              <a:rPr dirty="0" sz="1150" spc="272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</a:rPr>
              <a:t>at:</a:t>
            </a:r>
            <a:r>
              <a:rPr dirty="0" sz="1150" spc="275">
                <a:solidFill>
                  <a:srgbClr val="000000"/>
                </a:solidFill>
                <a:latin typeface="HMFTPS+ArialMT"/>
                <a:cs typeface="HMFTPS+ArialMT"/>
              </a:rPr>
              <a:t> </a:t>
            </a: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</a:rPr>
              <a:t>https://www.sustainalytics.com/esg-</a:t>
            </a:r>
          </a:p>
          <a:p>
            <a:pPr marL="172211" marR="0">
              <a:lnSpc>
                <a:spcPts val="1287"/>
              </a:lnSpc>
              <a:spcBef>
                <a:spcPts val="91"/>
              </a:spcBef>
              <a:spcAft>
                <a:spcPts val="0"/>
              </a:spcAft>
            </a:pPr>
            <a:r>
              <a:rPr dirty="0" sz="1150" u="sng">
                <a:solidFill>
                  <a:srgbClr val="0563c1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rating/games-workshop-group-plc/1007907065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dirty="0" sz="1150" spc="69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Retrieved</a:t>
            </a:r>
            <a:r>
              <a:rPr dirty="0" sz="1150" spc="19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February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26,</a:t>
            </a:r>
            <a:r>
              <a:rPr dirty="0" sz="1150" spc="25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150">
                <a:solidFill>
                  <a:srgbClr val="000000"/>
                </a:solidFill>
                <a:latin typeface="HMFTPS+ArialMT"/>
                <a:cs typeface="HMFTPS+ArialM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930088" y="6521127"/>
            <a:ext cx="322501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000000"/>
                </a:solidFill>
                <a:latin typeface="HMFTPS+ArialMT"/>
                <a:cs typeface="HMFTPS+ArialMT"/>
              </a:rPr>
              <a:t>99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32131" y="6558591"/>
            <a:ext cx="1084502" cy="2083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dirty="0" sz="1200">
                <a:solidFill>
                  <a:srgbClr val="ffffff"/>
                </a:solidFill>
                <a:latin typeface="SNUIJA+Arial-BoldMT"/>
                <a:cs typeface="SNUIJA+Arial-BoldMT"/>
              </a:rPr>
              <a:t>Bibliography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doc2pdf</dc:creator>
  <cp:lastModifiedBy>doc2pdf</cp:lastModifiedBy>
  <cp:revision>1</cp:revision>
  <dcterms:modified xsi:type="dcterms:W3CDTF">2025-08-27T13:54:10+00:00</dcterms:modified>
</cp:coreProperties>
</file>